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notesSlides/notesSlide8.xml" ContentType="application/vnd.openxmlformats-officedocument.presentationml.notesSlide+xml"/>
  <Override PartName="/ppt/ink/ink5.xml" ContentType="application/inkml+xml"/>
  <Override PartName="/ppt/ink/ink6.xml" ContentType="application/inkml+xml"/>
  <Override PartName="/ppt/ink/ink7.xml" ContentType="application/inkml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6" r:id="rId2"/>
    <p:sldId id="414" r:id="rId3"/>
    <p:sldId id="420" r:id="rId4"/>
    <p:sldId id="410" r:id="rId5"/>
    <p:sldId id="411" r:id="rId6"/>
    <p:sldId id="352" r:id="rId7"/>
    <p:sldId id="263" r:id="rId8"/>
    <p:sldId id="405" r:id="rId9"/>
    <p:sldId id="409" r:id="rId10"/>
    <p:sldId id="315" r:id="rId11"/>
    <p:sldId id="335" r:id="rId12"/>
    <p:sldId id="415" r:id="rId13"/>
    <p:sldId id="416" r:id="rId14"/>
    <p:sldId id="418" r:id="rId15"/>
    <p:sldId id="277" r:id="rId16"/>
    <p:sldId id="278" r:id="rId17"/>
    <p:sldId id="279" r:id="rId18"/>
    <p:sldId id="266" r:id="rId19"/>
    <p:sldId id="280" r:id="rId20"/>
    <p:sldId id="261" r:id="rId21"/>
    <p:sldId id="419" r:id="rId22"/>
    <p:sldId id="283" r:id="rId23"/>
    <p:sldId id="314" r:id="rId24"/>
    <p:sldId id="273" r:id="rId25"/>
    <p:sldId id="264" r:id="rId26"/>
    <p:sldId id="265" r:id="rId27"/>
    <p:sldId id="281" r:id="rId28"/>
    <p:sldId id="274" r:id="rId29"/>
    <p:sldId id="282" r:id="rId30"/>
    <p:sldId id="422" r:id="rId31"/>
    <p:sldId id="270" r:id="rId32"/>
    <p:sldId id="271" r:id="rId33"/>
    <p:sldId id="276" r:id="rId34"/>
    <p:sldId id="423" r:id="rId35"/>
    <p:sldId id="421" r:id="rId36"/>
  </p:sldIdLst>
  <p:sldSz cx="15122525" cy="9072563"/>
  <p:notesSz cx="6858000" cy="9144000"/>
  <p:defaultTextStyle>
    <a:defPPr>
      <a:defRPr lang="pt-BR"/>
    </a:defPPr>
    <a:lvl1pPr marL="0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1pPr>
    <a:lvl2pPr marL="691286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2pPr>
    <a:lvl3pPr marL="1382573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3pPr>
    <a:lvl4pPr marL="2073859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4pPr>
    <a:lvl5pPr marL="2765146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5pPr>
    <a:lvl6pPr marL="3456432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6pPr>
    <a:lvl7pPr marL="4147718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7pPr>
    <a:lvl8pPr marL="4839005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8pPr>
    <a:lvl9pPr marL="5530291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58">
          <p15:clr>
            <a:srgbClr val="A4A3A4"/>
          </p15:clr>
        </p15:guide>
        <p15:guide id="2" pos="476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25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843" autoAdjust="0"/>
    <p:restoredTop sz="94391"/>
  </p:normalViewPr>
  <p:slideViewPr>
    <p:cSldViewPr>
      <p:cViewPr varScale="1">
        <p:scale>
          <a:sx n="75" d="100"/>
          <a:sy n="75" d="100"/>
        </p:scale>
        <p:origin x="168" y="576"/>
      </p:cViewPr>
      <p:guideLst>
        <p:guide orient="horz" pos="2858"/>
        <p:guide pos="476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ndreteles\Desktop\Teles\PATe\Suco\XAU_USD%20Dados%20Hist&#243;ricos%20(1).csv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40" b="1" i="0" u="none" strike="noStrike" kern="1200" cap="none" spc="20" baseline="0">
                <a:solidFill>
                  <a:schemeClr val="dk1">
                    <a:lumMod val="50000"/>
                    <a:lumOff val="50000"/>
                  </a:schemeClr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defRPr>
            </a:pPr>
            <a:r>
              <a:rPr lang="en-US" b="1">
                <a:solidFill>
                  <a:srgbClr val="1C1B12"/>
                </a:solidFill>
              </a:rPr>
              <a:t>Retorno</a:t>
            </a:r>
            <a:r>
              <a:rPr lang="en-US" b="1" baseline="0">
                <a:solidFill>
                  <a:srgbClr val="1C1B12"/>
                </a:solidFill>
              </a:rPr>
              <a:t> Acumulado Ouro Spot </a:t>
            </a:r>
          </a:p>
          <a:p>
            <a:pPr>
              <a:defRPr b="1"/>
            </a:pPr>
            <a:r>
              <a:rPr lang="en-US" sz="1100" b="1" baseline="0">
                <a:solidFill>
                  <a:srgbClr val="1C1B12"/>
                </a:solidFill>
              </a:rPr>
              <a:t>XAU/USD</a:t>
            </a:r>
            <a:endParaRPr lang="en-US" sz="1100" b="1">
              <a:solidFill>
                <a:srgbClr val="1C1B12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1" i="0" u="none" strike="noStrike" kern="1200" cap="none" spc="20" baseline="0">
              <a:solidFill>
                <a:schemeClr val="dk1">
                  <a:lumMod val="50000"/>
                  <a:lumOff val="50000"/>
                </a:schemeClr>
              </a:solidFill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'XAU_USD Dados Históricos (1)'!$C$1</c:f>
              <c:strCache>
                <c:ptCount val="1"/>
                <c:pt idx="0">
                  <c:v>Ouro</c:v>
                </c:pt>
              </c:strCache>
            </c:strRef>
          </c:tx>
          <c:spPr>
            <a:ln w="22225" cap="rnd" cmpd="sng" algn="ctr">
              <a:solidFill>
                <a:srgbClr val="A12523"/>
              </a:solidFill>
              <a:round/>
            </a:ln>
            <a:effectLst/>
          </c:spPr>
          <c:marker>
            <c:symbol val="none"/>
          </c:marker>
          <c:cat>
            <c:numRef>
              <c:f>'XAU_USD Dados Históricos (1)'!$A$2:$A$263</c:f>
              <c:numCache>
                <c:formatCode>[$-416]mmm\-yy;@</c:formatCode>
                <c:ptCount val="262"/>
                <c:pt idx="0">
                  <c:v>45749</c:v>
                </c:pt>
                <c:pt idx="1">
                  <c:v>45750</c:v>
                </c:pt>
                <c:pt idx="2">
                  <c:v>45751</c:v>
                </c:pt>
                <c:pt idx="3">
                  <c:v>45754</c:v>
                </c:pt>
                <c:pt idx="4">
                  <c:v>45755</c:v>
                </c:pt>
                <c:pt idx="5">
                  <c:v>45756</c:v>
                </c:pt>
                <c:pt idx="6">
                  <c:v>45757</c:v>
                </c:pt>
                <c:pt idx="7">
                  <c:v>45758</c:v>
                </c:pt>
                <c:pt idx="8">
                  <c:v>45761</c:v>
                </c:pt>
                <c:pt idx="9">
                  <c:v>45762</c:v>
                </c:pt>
                <c:pt idx="10">
                  <c:v>45763</c:v>
                </c:pt>
                <c:pt idx="11">
                  <c:v>45764</c:v>
                </c:pt>
                <c:pt idx="12">
                  <c:v>45768</c:v>
                </c:pt>
                <c:pt idx="13">
                  <c:v>45769</c:v>
                </c:pt>
                <c:pt idx="14">
                  <c:v>45770</c:v>
                </c:pt>
                <c:pt idx="15">
                  <c:v>45771</c:v>
                </c:pt>
                <c:pt idx="16">
                  <c:v>45772</c:v>
                </c:pt>
                <c:pt idx="17">
                  <c:v>45775</c:v>
                </c:pt>
                <c:pt idx="18">
                  <c:v>45776</c:v>
                </c:pt>
                <c:pt idx="19">
                  <c:v>45777</c:v>
                </c:pt>
                <c:pt idx="20">
                  <c:v>45778</c:v>
                </c:pt>
                <c:pt idx="21">
                  <c:v>45779</c:v>
                </c:pt>
                <c:pt idx="22">
                  <c:v>45782</c:v>
                </c:pt>
                <c:pt idx="23">
                  <c:v>45783</c:v>
                </c:pt>
                <c:pt idx="24">
                  <c:v>45784</c:v>
                </c:pt>
                <c:pt idx="25">
                  <c:v>45785</c:v>
                </c:pt>
                <c:pt idx="26">
                  <c:v>45786</c:v>
                </c:pt>
                <c:pt idx="27">
                  <c:v>45789</c:v>
                </c:pt>
                <c:pt idx="28">
                  <c:v>45790</c:v>
                </c:pt>
                <c:pt idx="29">
                  <c:v>45791</c:v>
                </c:pt>
                <c:pt idx="30">
                  <c:v>45792</c:v>
                </c:pt>
                <c:pt idx="31">
                  <c:v>45793</c:v>
                </c:pt>
                <c:pt idx="32">
                  <c:v>45796</c:v>
                </c:pt>
                <c:pt idx="33">
                  <c:v>45797</c:v>
                </c:pt>
                <c:pt idx="34">
                  <c:v>45798</c:v>
                </c:pt>
                <c:pt idx="35">
                  <c:v>45799</c:v>
                </c:pt>
                <c:pt idx="36">
                  <c:v>45800</c:v>
                </c:pt>
                <c:pt idx="37">
                  <c:v>45803</c:v>
                </c:pt>
                <c:pt idx="38">
                  <c:v>45804</c:v>
                </c:pt>
                <c:pt idx="39">
                  <c:v>45805</c:v>
                </c:pt>
                <c:pt idx="40">
                  <c:v>45806</c:v>
                </c:pt>
                <c:pt idx="41">
                  <c:v>45807</c:v>
                </c:pt>
                <c:pt idx="42">
                  <c:v>45810</c:v>
                </c:pt>
                <c:pt idx="43">
                  <c:v>45811</c:v>
                </c:pt>
                <c:pt idx="44">
                  <c:v>45812</c:v>
                </c:pt>
                <c:pt idx="45">
                  <c:v>45813</c:v>
                </c:pt>
                <c:pt idx="46">
                  <c:v>45814</c:v>
                </c:pt>
                <c:pt idx="47">
                  <c:v>45817</c:v>
                </c:pt>
                <c:pt idx="48">
                  <c:v>45818</c:v>
                </c:pt>
                <c:pt idx="49">
                  <c:v>45819</c:v>
                </c:pt>
                <c:pt idx="50">
                  <c:v>45820</c:v>
                </c:pt>
                <c:pt idx="51">
                  <c:v>45821</c:v>
                </c:pt>
                <c:pt idx="52">
                  <c:v>45824</c:v>
                </c:pt>
                <c:pt idx="53">
                  <c:v>45825</c:v>
                </c:pt>
                <c:pt idx="54">
                  <c:v>45826</c:v>
                </c:pt>
                <c:pt idx="55">
                  <c:v>45827</c:v>
                </c:pt>
                <c:pt idx="56">
                  <c:v>45828</c:v>
                </c:pt>
                <c:pt idx="57">
                  <c:v>45831</c:v>
                </c:pt>
                <c:pt idx="58">
                  <c:v>45832</c:v>
                </c:pt>
                <c:pt idx="59">
                  <c:v>45833</c:v>
                </c:pt>
                <c:pt idx="60">
                  <c:v>45834</c:v>
                </c:pt>
                <c:pt idx="61">
                  <c:v>45835</c:v>
                </c:pt>
                <c:pt idx="62">
                  <c:v>45838</c:v>
                </c:pt>
                <c:pt idx="63">
                  <c:v>45839</c:v>
                </c:pt>
                <c:pt idx="64">
                  <c:v>45840</c:v>
                </c:pt>
                <c:pt idx="65">
                  <c:v>45841</c:v>
                </c:pt>
                <c:pt idx="66">
                  <c:v>45842</c:v>
                </c:pt>
                <c:pt idx="67">
                  <c:v>45845</c:v>
                </c:pt>
                <c:pt idx="68">
                  <c:v>45846</c:v>
                </c:pt>
                <c:pt idx="69">
                  <c:v>45847</c:v>
                </c:pt>
                <c:pt idx="70">
                  <c:v>45848</c:v>
                </c:pt>
                <c:pt idx="71">
                  <c:v>45849</c:v>
                </c:pt>
                <c:pt idx="72">
                  <c:v>45852</c:v>
                </c:pt>
                <c:pt idx="73">
                  <c:v>45853</c:v>
                </c:pt>
                <c:pt idx="74">
                  <c:v>45854</c:v>
                </c:pt>
                <c:pt idx="75">
                  <c:v>45855</c:v>
                </c:pt>
                <c:pt idx="76">
                  <c:v>45856</c:v>
                </c:pt>
                <c:pt idx="77">
                  <c:v>45859</c:v>
                </c:pt>
                <c:pt idx="78">
                  <c:v>45860</c:v>
                </c:pt>
                <c:pt idx="79">
                  <c:v>45861</c:v>
                </c:pt>
                <c:pt idx="80">
                  <c:v>45862</c:v>
                </c:pt>
                <c:pt idx="81">
                  <c:v>45863</c:v>
                </c:pt>
                <c:pt idx="82">
                  <c:v>45866</c:v>
                </c:pt>
                <c:pt idx="83">
                  <c:v>45867</c:v>
                </c:pt>
                <c:pt idx="84">
                  <c:v>45868</c:v>
                </c:pt>
                <c:pt idx="85">
                  <c:v>45869</c:v>
                </c:pt>
                <c:pt idx="86">
                  <c:v>45870</c:v>
                </c:pt>
                <c:pt idx="87">
                  <c:v>45873</c:v>
                </c:pt>
                <c:pt idx="88">
                  <c:v>45874</c:v>
                </c:pt>
                <c:pt idx="89">
                  <c:v>45875</c:v>
                </c:pt>
                <c:pt idx="90">
                  <c:v>45876</c:v>
                </c:pt>
                <c:pt idx="91">
                  <c:v>45877</c:v>
                </c:pt>
                <c:pt idx="92">
                  <c:v>45880</c:v>
                </c:pt>
                <c:pt idx="93">
                  <c:v>45881</c:v>
                </c:pt>
                <c:pt idx="94">
                  <c:v>45882</c:v>
                </c:pt>
                <c:pt idx="95">
                  <c:v>45883</c:v>
                </c:pt>
                <c:pt idx="96">
                  <c:v>45884</c:v>
                </c:pt>
                <c:pt idx="97">
                  <c:v>45887</c:v>
                </c:pt>
                <c:pt idx="98">
                  <c:v>45888</c:v>
                </c:pt>
                <c:pt idx="99">
                  <c:v>45889</c:v>
                </c:pt>
                <c:pt idx="100">
                  <c:v>45890</c:v>
                </c:pt>
                <c:pt idx="101">
                  <c:v>45891</c:v>
                </c:pt>
                <c:pt idx="102">
                  <c:v>45894</c:v>
                </c:pt>
                <c:pt idx="103">
                  <c:v>45895</c:v>
                </c:pt>
                <c:pt idx="104">
                  <c:v>45896</c:v>
                </c:pt>
                <c:pt idx="105">
                  <c:v>45897</c:v>
                </c:pt>
                <c:pt idx="106">
                  <c:v>45898</c:v>
                </c:pt>
                <c:pt idx="107">
                  <c:v>45901</c:v>
                </c:pt>
                <c:pt idx="108">
                  <c:v>45902</c:v>
                </c:pt>
                <c:pt idx="109">
                  <c:v>45903</c:v>
                </c:pt>
                <c:pt idx="110">
                  <c:v>45904</c:v>
                </c:pt>
                <c:pt idx="111">
                  <c:v>45905</c:v>
                </c:pt>
                <c:pt idx="112">
                  <c:v>45908</c:v>
                </c:pt>
                <c:pt idx="113">
                  <c:v>45909</c:v>
                </c:pt>
                <c:pt idx="114">
                  <c:v>45910</c:v>
                </c:pt>
                <c:pt idx="115">
                  <c:v>45911</c:v>
                </c:pt>
                <c:pt idx="116">
                  <c:v>45912</c:v>
                </c:pt>
                <c:pt idx="117">
                  <c:v>45915</c:v>
                </c:pt>
                <c:pt idx="118">
                  <c:v>45916</c:v>
                </c:pt>
                <c:pt idx="119">
                  <c:v>45917</c:v>
                </c:pt>
                <c:pt idx="120">
                  <c:v>45918</c:v>
                </c:pt>
                <c:pt idx="121">
                  <c:v>45919</c:v>
                </c:pt>
                <c:pt idx="122">
                  <c:v>45922</c:v>
                </c:pt>
                <c:pt idx="123">
                  <c:v>45923</c:v>
                </c:pt>
                <c:pt idx="124">
                  <c:v>45924</c:v>
                </c:pt>
                <c:pt idx="125">
                  <c:v>45925</c:v>
                </c:pt>
                <c:pt idx="126">
                  <c:v>45926</c:v>
                </c:pt>
                <c:pt idx="127">
                  <c:v>45929</c:v>
                </c:pt>
                <c:pt idx="128">
                  <c:v>45930</c:v>
                </c:pt>
                <c:pt idx="129">
                  <c:v>45931</c:v>
                </c:pt>
                <c:pt idx="130">
                  <c:v>45932</c:v>
                </c:pt>
                <c:pt idx="131">
                  <c:v>45933</c:v>
                </c:pt>
                <c:pt idx="132">
                  <c:v>45936</c:v>
                </c:pt>
                <c:pt idx="133">
                  <c:v>45937</c:v>
                </c:pt>
                <c:pt idx="134">
                  <c:v>45938</c:v>
                </c:pt>
                <c:pt idx="135">
                  <c:v>45939</c:v>
                </c:pt>
                <c:pt idx="136">
                  <c:v>45940</c:v>
                </c:pt>
                <c:pt idx="137">
                  <c:v>45943</c:v>
                </c:pt>
                <c:pt idx="138">
                  <c:v>45944</c:v>
                </c:pt>
                <c:pt idx="139">
                  <c:v>45945</c:v>
                </c:pt>
                <c:pt idx="140">
                  <c:v>45946</c:v>
                </c:pt>
                <c:pt idx="141">
                  <c:v>45947</c:v>
                </c:pt>
                <c:pt idx="142">
                  <c:v>45950</c:v>
                </c:pt>
                <c:pt idx="143">
                  <c:v>45951</c:v>
                </c:pt>
                <c:pt idx="144">
                  <c:v>45952</c:v>
                </c:pt>
                <c:pt idx="145">
                  <c:v>45953</c:v>
                </c:pt>
                <c:pt idx="146">
                  <c:v>45954</c:v>
                </c:pt>
                <c:pt idx="147">
                  <c:v>45957</c:v>
                </c:pt>
                <c:pt idx="148">
                  <c:v>45958</c:v>
                </c:pt>
                <c:pt idx="149">
                  <c:v>45959</c:v>
                </c:pt>
                <c:pt idx="150">
                  <c:v>45960</c:v>
                </c:pt>
                <c:pt idx="151">
                  <c:v>45961</c:v>
                </c:pt>
                <c:pt idx="152">
                  <c:v>45964</c:v>
                </c:pt>
                <c:pt idx="153">
                  <c:v>45965</c:v>
                </c:pt>
                <c:pt idx="154">
                  <c:v>45966</c:v>
                </c:pt>
                <c:pt idx="155">
                  <c:v>45967</c:v>
                </c:pt>
                <c:pt idx="156">
                  <c:v>45968</c:v>
                </c:pt>
                <c:pt idx="157">
                  <c:v>45971</c:v>
                </c:pt>
                <c:pt idx="158">
                  <c:v>45972</c:v>
                </c:pt>
                <c:pt idx="159">
                  <c:v>45973</c:v>
                </c:pt>
                <c:pt idx="160">
                  <c:v>45974</c:v>
                </c:pt>
                <c:pt idx="161">
                  <c:v>45975</c:v>
                </c:pt>
                <c:pt idx="162">
                  <c:v>45978</c:v>
                </c:pt>
                <c:pt idx="163">
                  <c:v>45979</c:v>
                </c:pt>
                <c:pt idx="164">
                  <c:v>45980</c:v>
                </c:pt>
                <c:pt idx="165">
                  <c:v>45981</c:v>
                </c:pt>
                <c:pt idx="166">
                  <c:v>45982</c:v>
                </c:pt>
                <c:pt idx="167">
                  <c:v>45985</c:v>
                </c:pt>
                <c:pt idx="168">
                  <c:v>45986</c:v>
                </c:pt>
                <c:pt idx="169">
                  <c:v>45987</c:v>
                </c:pt>
                <c:pt idx="170">
                  <c:v>45988</c:v>
                </c:pt>
                <c:pt idx="171">
                  <c:v>45989</c:v>
                </c:pt>
                <c:pt idx="172">
                  <c:v>45992</c:v>
                </c:pt>
                <c:pt idx="173">
                  <c:v>45993</c:v>
                </c:pt>
                <c:pt idx="174">
                  <c:v>45994</c:v>
                </c:pt>
                <c:pt idx="175">
                  <c:v>45995</c:v>
                </c:pt>
                <c:pt idx="176">
                  <c:v>45996</c:v>
                </c:pt>
                <c:pt idx="177">
                  <c:v>45999</c:v>
                </c:pt>
                <c:pt idx="178">
                  <c:v>46000</c:v>
                </c:pt>
                <c:pt idx="179">
                  <c:v>46001</c:v>
                </c:pt>
                <c:pt idx="180">
                  <c:v>46002</c:v>
                </c:pt>
                <c:pt idx="181">
                  <c:v>46003</c:v>
                </c:pt>
                <c:pt idx="182">
                  <c:v>46006</c:v>
                </c:pt>
                <c:pt idx="183">
                  <c:v>46007</c:v>
                </c:pt>
                <c:pt idx="184">
                  <c:v>46008</c:v>
                </c:pt>
                <c:pt idx="185">
                  <c:v>46009</c:v>
                </c:pt>
                <c:pt idx="186">
                  <c:v>46010</c:v>
                </c:pt>
                <c:pt idx="187">
                  <c:v>46013</c:v>
                </c:pt>
                <c:pt idx="188">
                  <c:v>46014</c:v>
                </c:pt>
                <c:pt idx="189">
                  <c:v>46015</c:v>
                </c:pt>
                <c:pt idx="190">
                  <c:v>46016</c:v>
                </c:pt>
                <c:pt idx="191">
                  <c:v>46017</c:v>
                </c:pt>
                <c:pt idx="192">
                  <c:v>46020</c:v>
                </c:pt>
                <c:pt idx="193">
                  <c:v>46021</c:v>
                </c:pt>
                <c:pt idx="194">
                  <c:v>46022</c:v>
                </c:pt>
                <c:pt idx="195">
                  <c:v>46023</c:v>
                </c:pt>
                <c:pt idx="196">
                  <c:v>46024</c:v>
                </c:pt>
                <c:pt idx="197">
                  <c:v>46027</c:v>
                </c:pt>
                <c:pt idx="198">
                  <c:v>46028</c:v>
                </c:pt>
                <c:pt idx="199">
                  <c:v>46029</c:v>
                </c:pt>
                <c:pt idx="200">
                  <c:v>46030</c:v>
                </c:pt>
                <c:pt idx="201">
                  <c:v>46031</c:v>
                </c:pt>
                <c:pt idx="202">
                  <c:v>46034</c:v>
                </c:pt>
                <c:pt idx="203">
                  <c:v>46035</c:v>
                </c:pt>
                <c:pt idx="204">
                  <c:v>46036</c:v>
                </c:pt>
                <c:pt idx="205">
                  <c:v>46037</c:v>
                </c:pt>
                <c:pt idx="206">
                  <c:v>46038</c:v>
                </c:pt>
                <c:pt idx="207">
                  <c:v>46041</c:v>
                </c:pt>
                <c:pt idx="208">
                  <c:v>46042</c:v>
                </c:pt>
                <c:pt idx="209">
                  <c:v>46043</c:v>
                </c:pt>
                <c:pt idx="210">
                  <c:v>46044</c:v>
                </c:pt>
                <c:pt idx="211">
                  <c:v>46045</c:v>
                </c:pt>
                <c:pt idx="212">
                  <c:v>46048</c:v>
                </c:pt>
                <c:pt idx="213">
                  <c:v>46049</c:v>
                </c:pt>
                <c:pt idx="214">
                  <c:v>46050</c:v>
                </c:pt>
                <c:pt idx="215">
                  <c:v>46051</c:v>
                </c:pt>
                <c:pt idx="216">
                  <c:v>46052</c:v>
                </c:pt>
                <c:pt idx="217">
                  <c:v>46055</c:v>
                </c:pt>
                <c:pt idx="218">
                  <c:v>46056</c:v>
                </c:pt>
                <c:pt idx="219">
                  <c:v>46057</c:v>
                </c:pt>
                <c:pt idx="220">
                  <c:v>46058</c:v>
                </c:pt>
                <c:pt idx="221">
                  <c:v>46059</c:v>
                </c:pt>
                <c:pt idx="222">
                  <c:v>46062</c:v>
                </c:pt>
                <c:pt idx="223">
                  <c:v>46063</c:v>
                </c:pt>
                <c:pt idx="224">
                  <c:v>46064</c:v>
                </c:pt>
                <c:pt idx="225">
                  <c:v>46065</c:v>
                </c:pt>
                <c:pt idx="226">
                  <c:v>46066</c:v>
                </c:pt>
                <c:pt idx="227">
                  <c:v>46069</c:v>
                </c:pt>
                <c:pt idx="228">
                  <c:v>46070</c:v>
                </c:pt>
                <c:pt idx="229">
                  <c:v>46071</c:v>
                </c:pt>
                <c:pt idx="230">
                  <c:v>46072</c:v>
                </c:pt>
                <c:pt idx="231">
                  <c:v>46073</c:v>
                </c:pt>
                <c:pt idx="232">
                  <c:v>46076</c:v>
                </c:pt>
                <c:pt idx="233">
                  <c:v>46077</c:v>
                </c:pt>
                <c:pt idx="234">
                  <c:v>46078</c:v>
                </c:pt>
                <c:pt idx="235">
                  <c:v>46079</c:v>
                </c:pt>
                <c:pt idx="236">
                  <c:v>46080</c:v>
                </c:pt>
                <c:pt idx="237">
                  <c:v>46083</c:v>
                </c:pt>
                <c:pt idx="238">
                  <c:v>46084</c:v>
                </c:pt>
                <c:pt idx="239">
                  <c:v>46085</c:v>
                </c:pt>
                <c:pt idx="240">
                  <c:v>46086</c:v>
                </c:pt>
                <c:pt idx="241">
                  <c:v>46087</c:v>
                </c:pt>
                <c:pt idx="242">
                  <c:v>46090</c:v>
                </c:pt>
                <c:pt idx="243">
                  <c:v>46091</c:v>
                </c:pt>
                <c:pt idx="244">
                  <c:v>46092</c:v>
                </c:pt>
                <c:pt idx="245">
                  <c:v>46093</c:v>
                </c:pt>
                <c:pt idx="246">
                  <c:v>46094</c:v>
                </c:pt>
                <c:pt idx="247">
                  <c:v>46097</c:v>
                </c:pt>
                <c:pt idx="248">
                  <c:v>46098</c:v>
                </c:pt>
                <c:pt idx="249">
                  <c:v>46099</c:v>
                </c:pt>
                <c:pt idx="250">
                  <c:v>46100</c:v>
                </c:pt>
                <c:pt idx="251">
                  <c:v>46101</c:v>
                </c:pt>
                <c:pt idx="252">
                  <c:v>46104</c:v>
                </c:pt>
                <c:pt idx="253">
                  <c:v>46105</c:v>
                </c:pt>
                <c:pt idx="254">
                  <c:v>46106</c:v>
                </c:pt>
                <c:pt idx="255">
                  <c:v>46107</c:v>
                </c:pt>
                <c:pt idx="256">
                  <c:v>46108</c:v>
                </c:pt>
                <c:pt idx="257">
                  <c:v>46110</c:v>
                </c:pt>
                <c:pt idx="258">
                  <c:v>46111</c:v>
                </c:pt>
                <c:pt idx="259">
                  <c:v>46112</c:v>
                </c:pt>
                <c:pt idx="260">
                  <c:v>46113</c:v>
                </c:pt>
                <c:pt idx="261">
                  <c:v>46114</c:v>
                </c:pt>
              </c:numCache>
            </c:numRef>
          </c:cat>
          <c:val>
            <c:numRef>
              <c:f>'XAU_USD Dados Históricos (1)'!$C$2:$C$263</c:f>
              <c:numCache>
                <c:formatCode>0.00%</c:formatCode>
                <c:ptCount val="262"/>
                <c:pt idx="0">
                  <c:v>0</c:v>
                </c:pt>
                <c:pt idx="1">
                  <c:v>-6.6186490169359846E-3</c:v>
                </c:pt>
                <c:pt idx="2">
                  <c:v>-3.0703000092546229E-2</c:v>
                </c:pt>
                <c:pt idx="3">
                  <c:v>-4.8197423386105998E-2</c:v>
                </c:pt>
                <c:pt idx="4">
                  <c:v>-4.7801708594350845E-2</c:v>
                </c:pt>
                <c:pt idx="5">
                  <c:v>-1.6399825119592149E-2</c:v>
                </c:pt>
                <c:pt idx="6">
                  <c:v>1.2876686973643414E-2</c:v>
                </c:pt>
                <c:pt idx="7">
                  <c:v>3.2754972762695456E-2</c:v>
                </c:pt>
                <c:pt idx="8">
                  <c:v>2.416094103530475E-2</c:v>
                </c:pt>
                <c:pt idx="9">
                  <c:v>3.0007307958654028E-2</c:v>
                </c:pt>
                <c:pt idx="10">
                  <c:v>6.6904521041495579E-2</c:v>
                </c:pt>
                <c:pt idx="11">
                  <c:v>6.1900643674786204E-2</c:v>
                </c:pt>
                <c:pt idx="12">
                  <c:v>9.2779162424965866E-2</c:v>
                </c:pt>
                <c:pt idx="13">
                  <c:v>7.9452509438116881E-2</c:v>
                </c:pt>
                <c:pt idx="14">
                  <c:v>4.9365420271447524E-2</c:v>
                </c:pt>
                <c:pt idx="15">
                  <c:v>6.8780975054011817E-2</c:v>
                </c:pt>
                <c:pt idx="16">
                  <c:v>5.9318923783416189E-2</c:v>
                </c:pt>
                <c:pt idx="17">
                  <c:v>6.6409877551801832E-2</c:v>
                </c:pt>
                <c:pt idx="18">
                  <c:v>5.8594510414638812E-2</c:v>
                </c:pt>
                <c:pt idx="19">
                  <c:v>4.9470731466027651E-2</c:v>
                </c:pt>
                <c:pt idx="20">
                  <c:v>3.4283580708265537E-2</c:v>
                </c:pt>
                <c:pt idx="21">
                  <c:v>3.424528572841834E-2</c:v>
                </c:pt>
                <c:pt idx="22">
                  <c:v>6.4121752505927665E-2</c:v>
                </c:pt>
                <c:pt idx="23">
                  <c:v>9.466519018244357E-2</c:v>
                </c:pt>
                <c:pt idx="24">
                  <c:v>7.3922076098507317E-2</c:v>
                </c:pt>
                <c:pt idx="25">
                  <c:v>5.4873514872812779E-2</c:v>
                </c:pt>
                <c:pt idx="26">
                  <c:v>6.0971990413489996E-2</c:v>
                </c:pt>
                <c:pt idx="27">
                  <c:v>3.2273094266284108E-2</c:v>
                </c:pt>
                <c:pt idx="28">
                  <c:v>3.6667443203757921E-2</c:v>
                </c:pt>
                <c:pt idx="29">
                  <c:v>1.4418059912495895E-2</c:v>
                </c:pt>
                <c:pt idx="30">
                  <c:v>3.4242094480097629E-2</c:v>
                </c:pt>
                <c:pt idx="31">
                  <c:v>2.2083438378590392E-2</c:v>
                </c:pt>
                <c:pt idx="32">
                  <c:v>3.0725338830790427E-2</c:v>
                </c:pt>
                <c:pt idx="33">
                  <c:v>4.9958992459080198E-2</c:v>
                </c:pt>
                <c:pt idx="34">
                  <c:v>5.7895627032426233E-2</c:v>
                </c:pt>
                <c:pt idx="35">
                  <c:v>5.1516321639535789E-2</c:v>
                </c:pt>
                <c:pt idx="36">
                  <c:v>7.1436093656755739E-2</c:v>
                </c:pt>
                <c:pt idx="37">
                  <c:v>6.6815166088518785E-2</c:v>
                </c:pt>
                <c:pt idx="38">
                  <c:v>5.3328950685639587E-2</c:v>
                </c:pt>
                <c:pt idx="39">
                  <c:v>4.9844107519538383E-2</c:v>
                </c:pt>
                <c:pt idx="40">
                  <c:v>5.8543450441509215E-2</c:v>
                </c:pt>
                <c:pt idx="41">
                  <c:v>4.9729222579996568E-2</c:v>
                </c:pt>
                <c:pt idx="42">
                  <c:v>7.8708948579415683E-2</c:v>
                </c:pt>
                <c:pt idx="43">
                  <c:v>6.9786218275002643E-2</c:v>
                </c:pt>
                <c:pt idx="44">
                  <c:v>7.7537760445753445E-2</c:v>
                </c:pt>
                <c:pt idx="45">
                  <c:v>7.0395746704238205E-2</c:v>
                </c:pt>
                <c:pt idx="46">
                  <c:v>5.6357445341894463E-2</c:v>
                </c:pt>
                <c:pt idx="47">
                  <c:v>6.2152752292113922E-2</c:v>
                </c:pt>
                <c:pt idx="48">
                  <c:v>6.0458199433872428E-2</c:v>
                </c:pt>
                <c:pt idx="49">
                  <c:v>7.0293626757979011E-2</c:v>
                </c:pt>
                <c:pt idx="50">
                  <c:v>8.033010272628327E-2</c:v>
                </c:pt>
                <c:pt idx="51">
                  <c:v>9.5440663524350766E-2</c:v>
                </c:pt>
                <c:pt idx="52">
                  <c:v>7.966313182727669E-2</c:v>
                </c:pt>
                <c:pt idx="53">
                  <c:v>8.1431083396892312E-2</c:v>
                </c:pt>
                <c:pt idx="54">
                  <c:v>7.5160280446902483E-2</c:v>
                </c:pt>
                <c:pt idx="55">
                  <c:v>7.5690027668122939E-2</c:v>
                </c:pt>
                <c:pt idx="56">
                  <c:v>7.4885833091330234E-2</c:v>
                </c:pt>
                <c:pt idx="57">
                  <c:v>7.5093264232169776E-2</c:v>
                </c:pt>
                <c:pt idx="58">
                  <c:v>6.0834766735703871E-2</c:v>
                </c:pt>
                <c:pt idx="59">
                  <c:v>6.3470737848524195E-2</c:v>
                </c:pt>
                <c:pt idx="60">
                  <c:v>6.2066588587457616E-2</c:v>
                </c:pt>
                <c:pt idx="61">
                  <c:v>4.4894481374279094E-2</c:v>
                </c:pt>
                <c:pt idx="62">
                  <c:v>5.4289516430142015E-2</c:v>
                </c:pt>
                <c:pt idx="63">
                  <c:v>6.5624830464932948E-2</c:v>
                </c:pt>
                <c:pt idx="64">
                  <c:v>7.141694616683214E-2</c:v>
                </c:pt>
                <c:pt idx="65">
                  <c:v>6.1591092587687468E-2</c:v>
                </c:pt>
                <c:pt idx="66">
                  <c:v>6.4804679646537133E-2</c:v>
                </c:pt>
                <c:pt idx="67">
                  <c:v>6.447598106951502E-2</c:v>
                </c:pt>
                <c:pt idx="68">
                  <c:v>5.3335333182280786E-2</c:v>
                </c:pt>
                <c:pt idx="69">
                  <c:v>5.7490338495709281E-2</c:v>
                </c:pt>
                <c:pt idx="70">
                  <c:v>6.0474155675475538E-2</c:v>
                </c:pt>
                <c:pt idx="71">
                  <c:v>7.095421516034417E-2</c:v>
                </c:pt>
                <c:pt idx="72">
                  <c:v>6.7089613444091034E-2</c:v>
                </c:pt>
                <c:pt idx="73">
                  <c:v>6.0333740749368925E-2</c:v>
                </c:pt>
                <c:pt idx="74">
                  <c:v>6.7976780477219112E-2</c:v>
                </c:pt>
                <c:pt idx="75">
                  <c:v>6.5541858008597131E-2</c:v>
                </c:pt>
                <c:pt idx="76">
                  <c:v>6.919583733569068E-2</c:v>
                </c:pt>
                <c:pt idx="77">
                  <c:v>8.3684104711239993E-2</c:v>
                </c:pt>
                <c:pt idx="78">
                  <c:v>9.5076861215801722E-2</c:v>
                </c:pt>
                <c:pt idx="79">
                  <c:v>8.1124723558114287E-2</c:v>
                </c:pt>
                <c:pt idx="80">
                  <c:v>7.4860303104765435E-2</c:v>
                </c:pt>
                <c:pt idx="81">
                  <c:v>6.4977007055849967E-2</c:v>
                </c:pt>
                <c:pt idx="82">
                  <c:v>5.7783933341204907E-2</c:v>
                </c:pt>
                <c:pt idx="83">
                  <c:v>6.1677256292343774E-2</c:v>
                </c:pt>
                <c:pt idx="84">
                  <c:v>4.521360620633974E-2</c:v>
                </c:pt>
                <c:pt idx="85">
                  <c:v>5.0022817425492416E-2</c:v>
                </c:pt>
                <c:pt idx="86">
                  <c:v>7.3178515239806341E-2</c:v>
                </c:pt>
                <c:pt idx="87">
                  <c:v>7.652613472812142E-2</c:v>
                </c:pt>
                <c:pt idx="88">
                  <c:v>7.9047220901399928E-2</c:v>
                </c:pt>
                <c:pt idx="89">
                  <c:v>7.5144324205299373E-2</c:v>
                </c:pt>
                <c:pt idx="90">
                  <c:v>8.416598320765134E-2</c:v>
                </c:pt>
                <c:pt idx="91">
                  <c:v>8.4635096710780289E-2</c:v>
                </c:pt>
                <c:pt idx="92">
                  <c:v>6.7418312021113147E-2</c:v>
                </c:pt>
                <c:pt idx="93">
                  <c:v>6.7855513041036097E-2</c:v>
                </c:pt>
                <c:pt idx="94">
                  <c:v>7.0577647858512726E-2</c:v>
                </c:pt>
                <c:pt idx="95">
                  <c:v>6.4760002170048736E-2</c:v>
                </c:pt>
                <c:pt idx="96">
                  <c:v>6.4405773606461603E-2</c:v>
                </c:pt>
                <c:pt idx="97">
                  <c:v>6.2861209419288633E-2</c:v>
                </c:pt>
                <c:pt idx="98">
                  <c:v>5.8045615703494757E-2</c:v>
                </c:pt>
                <c:pt idx="99">
                  <c:v>6.8145916638211457E-2</c:v>
                </c:pt>
                <c:pt idx="100">
                  <c:v>6.5497180532108734E-2</c:v>
                </c:pt>
                <c:pt idx="101">
                  <c:v>7.6124037439725178E-2</c:v>
                </c:pt>
                <c:pt idx="102">
                  <c:v>7.4426293333162974E-2</c:v>
                </c:pt>
                <c:pt idx="103">
                  <c:v>8.2752260201623073E-2</c:v>
                </c:pt>
                <c:pt idx="104">
                  <c:v>8.4201086939178049E-2</c:v>
                </c:pt>
                <c:pt idx="105">
                  <c:v>9.0513376117335786E-2</c:v>
                </c:pt>
                <c:pt idx="106">
                  <c:v>0.10034242094480095</c:v>
                </c:pt>
                <c:pt idx="107">
                  <c:v>0.10942790491356491</c:v>
                </c:pt>
                <c:pt idx="108">
                  <c:v>0.12770099279735247</c:v>
                </c:pt>
                <c:pt idx="109">
                  <c:v>0.13590250098130885</c:v>
                </c:pt>
                <c:pt idx="110">
                  <c:v>0.13167090570818574</c:v>
                </c:pt>
                <c:pt idx="111">
                  <c:v>0.14464013888312688</c:v>
                </c:pt>
                <c:pt idx="112">
                  <c:v>0.16028682939905603</c:v>
                </c:pt>
                <c:pt idx="113">
                  <c:v>0.15729982097096906</c:v>
                </c:pt>
                <c:pt idx="114">
                  <c:v>0.1618505410761526</c:v>
                </c:pt>
                <c:pt idx="115">
                  <c:v>0.15972836094295007</c:v>
                </c:pt>
                <c:pt idx="116">
                  <c:v>0.1626132494247774</c:v>
                </c:pt>
                <c:pt idx="117">
                  <c:v>0.17410174337895756</c:v>
                </c:pt>
                <c:pt idx="118">
                  <c:v>0.17750680533704366</c:v>
                </c:pt>
                <c:pt idx="119">
                  <c:v>0.16800965033492155</c:v>
                </c:pt>
                <c:pt idx="120">
                  <c:v>0.16300577296821195</c:v>
                </c:pt>
                <c:pt idx="121">
                  <c:v>0.17596862364651167</c:v>
                </c:pt>
                <c:pt idx="122">
                  <c:v>0.19559160956991528</c:v>
                </c:pt>
                <c:pt idx="123">
                  <c:v>0.20124650159402857</c:v>
                </c:pt>
                <c:pt idx="124">
                  <c:v>0.19234291877953891</c:v>
                </c:pt>
                <c:pt idx="125">
                  <c:v>0.196517071582891</c:v>
                </c:pt>
                <c:pt idx="126">
                  <c:v>0.19998595850738909</c:v>
                </c:pt>
                <c:pt idx="127">
                  <c:v>0.22350226738193157</c:v>
                </c:pt>
                <c:pt idx="128">
                  <c:v>0.23134635575398033</c:v>
                </c:pt>
                <c:pt idx="129">
                  <c:v>0.23367277577970169</c:v>
                </c:pt>
                <c:pt idx="130">
                  <c:v>0.23071448858650045</c:v>
                </c:pt>
                <c:pt idx="131">
                  <c:v>0.24038397099793518</c:v>
                </c:pt>
                <c:pt idx="132">
                  <c:v>0.26408218102675218</c:v>
                </c:pt>
                <c:pt idx="133">
                  <c:v>0.27133588845948875</c:v>
                </c:pt>
                <c:pt idx="134">
                  <c:v>0.28891328420938422</c:v>
                </c:pt>
                <c:pt idx="135">
                  <c:v>0.26893287847407255</c:v>
                </c:pt>
                <c:pt idx="136">
                  <c:v>0.28233931266893664</c:v>
                </c:pt>
                <c:pt idx="137">
                  <c:v>0.31182644715133212</c:v>
                </c:pt>
                <c:pt idx="138">
                  <c:v>0.32191398309276642</c:v>
                </c:pt>
                <c:pt idx="139">
                  <c:v>0.3430623857134194</c:v>
                </c:pt>
                <c:pt idx="140">
                  <c:v>0.38059146596374105</c:v>
                </c:pt>
                <c:pt idx="141">
                  <c:v>0.35627415376072635</c:v>
                </c:pt>
                <c:pt idx="142">
                  <c:v>0.39026733087181698</c:v>
                </c:pt>
                <c:pt idx="143">
                  <c:v>0.31642184473300428</c:v>
                </c:pt>
                <c:pt idx="144">
                  <c:v>0.30651940119416521</c:v>
                </c:pt>
                <c:pt idx="145">
                  <c:v>0.31676330830330901</c:v>
                </c:pt>
                <c:pt idx="146">
                  <c:v>0.31227322191621698</c:v>
                </c:pt>
                <c:pt idx="147">
                  <c:v>0.27062424008399355</c:v>
                </c:pt>
                <c:pt idx="148">
                  <c:v>0.26136642870591675</c:v>
                </c:pt>
                <c:pt idx="149">
                  <c:v>0.25428185743417253</c:v>
                </c:pt>
                <c:pt idx="150">
                  <c:v>0.28430831288275016</c:v>
                </c:pt>
                <c:pt idx="151">
                  <c:v>0.27722693285932665</c:v>
                </c:pt>
                <c:pt idx="152">
                  <c:v>0.2770322667117695</c:v>
                </c:pt>
                <c:pt idx="153">
                  <c:v>0.2548147959037137</c:v>
                </c:pt>
                <c:pt idx="154">
                  <c:v>0.27095293866101589</c:v>
                </c:pt>
                <c:pt idx="155">
                  <c:v>0.2694370957087282</c:v>
                </c:pt>
                <c:pt idx="156">
                  <c:v>0.27640997328925132</c:v>
                </c:pt>
                <c:pt idx="157">
                  <c:v>0.3134858962780469</c:v>
                </c:pt>
                <c:pt idx="158">
                  <c:v>0.31692606196765993</c:v>
                </c:pt>
                <c:pt idx="159">
                  <c:v>0.33991900611762271</c:v>
                </c:pt>
                <c:pt idx="160">
                  <c:v>0.33121647194733161</c:v>
                </c:pt>
                <c:pt idx="161">
                  <c:v>0.30189528237760754</c:v>
                </c:pt>
                <c:pt idx="162">
                  <c:v>0.29073548700044993</c:v>
                </c:pt>
                <c:pt idx="163">
                  <c:v>0.29816152184249911</c:v>
                </c:pt>
                <c:pt idx="164">
                  <c:v>0.30255906202829341</c:v>
                </c:pt>
                <c:pt idx="165">
                  <c:v>0.30123150272692167</c:v>
                </c:pt>
                <c:pt idx="166">
                  <c:v>0.29752965467501924</c:v>
                </c:pt>
                <c:pt idx="167">
                  <c:v>0.32108106728108821</c:v>
                </c:pt>
                <c:pt idx="168">
                  <c:v>0.31835254996697038</c:v>
                </c:pt>
                <c:pt idx="169">
                  <c:v>0.32902408435107566</c:v>
                </c:pt>
                <c:pt idx="170">
                  <c:v>0.32678382803001038</c:v>
                </c:pt>
                <c:pt idx="171">
                  <c:v>0.35009908826035474</c:v>
                </c:pt>
                <c:pt idx="172">
                  <c:v>0.35076925040768181</c:v>
                </c:pt>
                <c:pt idx="173">
                  <c:v>0.34292197078731301</c:v>
                </c:pt>
                <c:pt idx="174">
                  <c:v>0.34230925110975652</c:v>
                </c:pt>
                <c:pt idx="175">
                  <c:v>0.34309748944494589</c:v>
                </c:pt>
                <c:pt idx="176">
                  <c:v>0.33940840638632608</c:v>
                </c:pt>
                <c:pt idx="177">
                  <c:v>0.33682987774327677</c:v>
                </c:pt>
                <c:pt idx="178">
                  <c:v>0.34336874555219765</c:v>
                </c:pt>
                <c:pt idx="179">
                  <c:v>0.34943530860966887</c:v>
                </c:pt>
                <c:pt idx="180">
                  <c:v>0.36690101066834302</c:v>
                </c:pt>
                <c:pt idx="181">
                  <c:v>0.37301225120230286</c:v>
                </c:pt>
                <c:pt idx="182">
                  <c:v>0.37309841490695894</c:v>
                </c:pt>
                <c:pt idx="183">
                  <c:v>0.37344945222222581</c:v>
                </c:pt>
                <c:pt idx="184">
                  <c:v>0.3853464259614432</c:v>
                </c:pt>
                <c:pt idx="185">
                  <c:v>0.38257642241915746</c:v>
                </c:pt>
                <c:pt idx="186">
                  <c:v>0.38453904013633022</c:v>
                </c:pt>
                <c:pt idx="187">
                  <c:v>0.41881304709963385</c:v>
                </c:pt>
                <c:pt idx="188">
                  <c:v>0.43249392865006997</c:v>
                </c:pt>
                <c:pt idx="189">
                  <c:v>0.42956436269175424</c:v>
                </c:pt>
                <c:pt idx="190">
                  <c:v>0.43457781380342553</c:v>
                </c:pt>
                <c:pt idx="191">
                  <c:v>0.44647478754264291</c:v>
                </c:pt>
                <c:pt idx="192">
                  <c:v>0.38247430247289826</c:v>
                </c:pt>
                <c:pt idx="193">
                  <c:v>0.38707927379953211</c:v>
                </c:pt>
                <c:pt idx="194">
                  <c:v>0.37705237157618954</c:v>
                </c:pt>
                <c:pt idx="195">
                  <c:v>0.38766646349052358</c:v>
                </c:pt>
                <c:pt idx="196">
                  <c:v>0.38197008523824261</c:v>
                </c:pt>
                <c:pt idx="197">
                  <c:v>0.41961724167642656</c:v>
                </c:pt>
                <c:pt idx="198">
                  <c:v>0.43521287221922589</c:v>
                </c:pt>
                <c:pt idx="199">
                  <c:v>0.42107564215894322</c:v>
                </c:pt>
                <c:pt idx="200">
                  <c:v>0.42863570943045759</c:v>
                </c:pt>
                <c:pt idx="201">
                  <c:v>0.43939659876753967</c:v>
                </c:pt>
                <c:pt idx="202">
                  <c:v>0.46605947848619933</c:v>
                </c:pt>
                <c:pt idx="203">
                  <c:v>0.46414472949383612</c:v>
                </c:pt>
                <c:pt idx="204">
                  <c:v>0.47462159773038404</c:v>
                </c:pt>
                <c:pt idx="205">
                  <c:v>0.47273237872458562</c:v>
                </c:pt>
                <c:pt idx="206">
                  <c:v>0.4664105158014662</c:v>
                </c:pt>
                <c:pt idx="207">
                  <c:v>0.49063847305150365</c:v>
                </c:pt>
                <c:pt idx="208">
                  <c:v>0.52014794627214322</c:v>
                </c:pt>
                <c:pt idx="209">
                  <c:v>0.54350150148233478</c:v>
                </c:pt>
                <c:pt idx="210">
                  <c:v>0.57543951467495535</c:v>
                </c:pt>
                <c:pt idx="211">
                  <c:v>0.5901703169228707</c:v>
                </c:pt>
                <c:pt idx="212">
                  <c:v>0.60051953522659463</c:v>
                </c:pt>
                <c:pt idx="213">
                  <c:v>0.65613661095810838</c:v>
                </c:pt>
                <c:pt idx="214">
                  <c:v>0.72335387433502363</c:v>
                </c:pt>
                <c:pt idx="215">
                  <c:v>0.72195929881891896</c:v>
                </c:pt>
                <c:pt idx="216">
                  <c:v>0.55265400166583167</c:v>
                </c:pt>
                <c:pt idx="217">
                  <c:v>0.48912263009921597</c:v>
                </c:pt>
                <c:pt idx="218">
                  <c:v>0.57626285674167144</c:v>
                </c:pt>
                <c:pt idx="219">
                  <c:v>0.58400801641578148</c:v>
                </c:pt>
                <c:pt idx="220">
                  <c:v>0.5225286175193149</c:v>
                </c:pt>
                <c:pt idx="221">
                  <c:v>0.58322616057723287</c:v>
                </c:pt>
                <c:pt idx="222">
                  <c:v>0.61654279304435522</c:v>
                </c:pt>
                <c:pt idx="223">
                  <c:v>0.60311402011124682</c:v>
                </c:pt>
                <c:pt idx="224">
                  <c:v>0.62082225704228722</c:v>
                </c:pt>
                <c:pt idx="225">
                  <c:v>0.57019629368420022</c:v>
                </c:pt>
                <c:pt idx="226">
                  <c:v>0.60938163181291616</c:v>
                </c:pt>
                <c:pt idx="227">
                  <c:v>0.59318923783416344</c:v>
                </c:pt>
                <c:pt idx="228">
                  <c:v>0.55659519334177943</c:v>
                </c:pt>
                <c:pt idx="229">
                  <c:v>0.58906614500394094</c:v>
                </c:pt>
                <c:pt idx="230">
                  <c:v>0.59541672916194632</c:v>
                </c:pt>
                <c:pt idx="231">
                  <c:v>0.62892164527998418</c:v>
                </c:pt>
                <c:pt idx="232">
                  <c:v>0.66951751516640767</c:v>
                </c:pt>
                <c:pt idx="233">
                  <c:v>0.64291207791751903</c:v>
                </c:pt>
                <c:pt idx="234">
                  <c:v>0.65024556655827048</c:v>
                </c:pt>
                <c:pt idx="235">
                  <c:v>0.65538347635444549</c:v>
                </c:pt>
                <c:pt idx="236">
                  <c:v>0.6843089511324143</c:v>
                </c:pt>
                <c:pt idx="237">
                  <c:v>0.70011201281605318</c:v>
                </c:pt>
                <c:pt idx="238">
                  <c:v>0.62353800936312265</c:v>
                </c:pt>
                <c:pt idx="239">
                  <c:v>0.63899960747645657</c:v>
                </c:pt>
                <c:pt idx="240">
                  <c:v>0.62032123105595227</c:v>
                </c:pt>
                <c:pt idx="241">
                  <c:v>0.65023280156498808</c:v>
                </c:pt>
                <c:pt idx="242">
                  <c:v>0.64016122186515712</c:v>
                </c:pt>
                <c:pt idx="243">
                  <c:v>0.65719610540054929</c:v>
                </c:pt>
                <c:pt idx="244">
                  <c:v>0.65213159431574841</c:v>
                </c:pt>
                <c:pt idx="245">
                  <c:v>0.62117648560587435</c:v>
                </c:pt>
                <c:pt idx="246">
                  <c:v>0.60176731331995126</c:v>
                </c:pt>
                <c:pt idx="247">
                  <c:v>0.59767613297293498</c:v>
                </c:pt>
                <c:pt idx="248">
                  <c:v>0.59753890929514886</c:v>
                </c:pt>
                <c:pt idx="249">
                  <c:v>0.53780193198173332</c:v>
                </c:pt>
                <c:pt idx="250">
                  <c:v>0.4844825550410552</c:v>
                </c:pt>
                <c:pt idx="251">
                  <c:v>0.43323748950877095</c:v>
                </c:pt>
                <c:pt idx="252">
                  <c:v>0.40658099228675271</c:v>
                </c:pt>
                <c:pt idx="253">
                  <c:v>0.42790491356503901</c:v>
                </c:pt>
                <c:pt idx="254">
                  <c:v>0.43815201192250375</c:v>
                </c:pt>
                <c:pt idx="255">
                  <c:v>0.39777633817020197</c:v>
                </c:pt>
                <c:pt idx="256">
                  <c:v>0.43382467919976242</c:v>
                </c:pt>
                <c:pt idx="257">
                  <c:v>0.41935555931413671</c:v>
                </c:pt>
                <c:pt idx="258">
                  <c:v>0.43965189863318832</c:v>
                </c:pt>
                <c:pt idx="259">
                  <c:v>0.49095440663524359</c:v>
                </c:pt>
                <c:pt idx="260">
                  <c:v>0.52677616903404112</c:v>
                </c:pt>
                <c:pt idx="261">
                  <c:v>0.49390312008348292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ADD-48B2-88C2-97CC6363430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114607952"/>
        <c:axId val="2114613232"/>
      </c:lineChart>
      <c:dateAx>
        <c:axId val="211460795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900" b="1" i="0" u="none" strike="noStrike" kern="1200" cap="all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Noto serif" panose="02020600060500020200" pitchFamily="18" charset="0"/>
                    <a:ea typeface="Noto serif" panose="02020600060500020200" pitchFamily="18" charset="0"/>
                    <a:cs typeface="Noto serif" panose="02020600060500020200" pitchFamily="18" charset="0"/>
                  </a:defRPr>
                </a:pPr>
                <a:r>
                  <a:rPr lang="en-US" sz="900" b="1"/>
                  <a:t>Fonte: investing.com</a:t>
                </a:r>
              </a:p>
              <a:p>
                <a:pPr>
                  <a:defRPr sz="900" b="1"/>
                </a:pPr>
                <a:r>
                  <a:rPr lang="en-US" sz="900" b="1"/>
                  <a:t>DATA</a:t>
                </a:r>
                <a:r>
                  <a:rPr lang="en-US" sz="900" b="1" baseline="0"/>
                  <a:t> BASE: 02/04/2026</a:t>
                </a:r>
                <a:endParaRPr lang="en-US" sz="900" b="1"/>
              </a:p>
            </c:rich>
          </c:tx>
          <c:layout>
            <c:manualLayout>
              <c:xMode val="edge"/>
              <c:yMode val="edge"/>
              <c:x val="0.8212194581503709"/>
              <c:y val="0.9223779557861585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900" b="1" i="0" u="none" strike="noStrike" kern="1200" cap="all" baseline="0">
                  <a:solidFill>
                    <a:schemeClr val="dk1">
                      <a:lumMod val="65000"/>
                      <a:lumOff val="35000"/>
                    </a:schemeClr>
                  </a:solidFill>
                  <a:latin typeface="Noto serif" panose="02020600060500020200" pitchFamily="18" charset="0"/>
                  <a:ea typeface="Noto serif" panose="02020600060500020200" pitchFamily="18" charset="0"/>
                  <a:cs typeface="Noto serif" panose="02020600060500020200" pitchFamily="18" charset="0"/>
                </a:defRPr>
              </a:pPr>
              <a:endParaRPr lang="en-US"/>
            </a:p>
          </c:txPr>
        </c:title>
        <c:numFmt formatCode="[$-416]mmm\-yy;@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spc="20" baseline="0">
                <a:solidFill>
                  <a:srgbClr val="1C1B12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defRPr>
            </a:pPr>
            <a:endParaRPr lang="en-US"/>
          </a:p>
        </c:txPr>
        <c:crossAx val="2114613232"/>
        <c:crosses val="autoZero"/>
        <c:auto val="1"/>
        <c:lblOffset val="100"/>
        <c:baseTimeUnit val="days"/>
        <c:majorUnit val="3"/>
        <c:majorTimeUnit val="months"/>
      </c:dateAx>
      <c:valAx>
        <c:axId val="2114613232"/>
        <c:scaling>
          <c:orientation val="minMax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spc="20" baseline="0">
                <a:solidFill>
                  <a:srgbClr val="1C1B12"/>
                </a:solidFill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defRPr>
            </a:pPr>
            <a:endParaRPr lang="en-US"/>
          </a:p>
        </c:txPr>
        <c:crossAx val="2114607952"/>
        <c:crossesAt val="45749"/>
        <c:crossBetween val="midCat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rgbClr val="1C1B12"/>
              </a:solidFill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lt1"/>
    </a:solidFill>
    <a:ln>
      <a:noFill/>
    </a:ln>
    <a:effectLst/>
  </c:spPr>
  <c:txPr>
    <a:bodyPr/>
    <a:lstStyle/>
    <a:p>
      <a:pPr>
        <a:defRPr sz="1200">
          <a:latin typeface="Noto serif" panose="02020600060500020200" pitchFamily="18" charset="0"/>
          <a:ea typeface="Noto serif" panose="02020600060500020200" pitchFamily="18" charset="0"/>
          <a:cs typeface="Noto serif" panose="02020600060500020200" pitchFamily="18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0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b="0" kern="1200" spc="20" baseline="0"/>
  </cs:categoryAxis>
  <cs:chartArea mods="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 cmpd="sng" algn="ctr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 cap="flat" cmpd="sng" algn="ctr">
        <a:solidFill>
          <a:schemeClr val="phClr"/>
        </a:solidFill>
        <a:round/>
      </a:ln>
    </cs:spPr>
  </cs:dataPointMarker>
  <cs:dataPointMarkerLayout symbol="circle" size="4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  <a:alpha val="33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dk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gradFill>
        <a:gsLst>
          <a:gs pos="100000">
            <a:schemeClr val="lt1">
              <a:lumMod val="95000"/>
            </a:schemeClr>
          </a:gs>
          <a:gs pos="0">
            <a:schemeClr val="lt1"/>
          </a:gs>
        </a:gsLst>
        <a:lin ang="5400000" scaled="0"/>
      </a:gradFill>
    </cs:spPr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dk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 spc="20" baseline="0"/>
  </cs:valueAxis>
  <cs:wall>
    <cs:lnRef idx="0"/>
    <cs:fillRef idx="0"/>
    <cs:effectRef idx="0"/>
    <cs:fontRef idx="minor">
      <a:schemeClr val="dk1"/>
    </cs:fontRef>
  </cs:wall>
</cs:chartStyle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31T13:11:29.815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0 1 24575,'0'0'-8191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31T13:11:30.447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0 1 24575,'0'0'-8191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31T13:11:31.978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 1 24575,'0'0'-8191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9-16T13:09:03.785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0 1 24575,'2679'0'-1365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31T13:12:37.877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1 0 24575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9-16T13:06:36.977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 1 24575,'0'0'-8191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10-14T15:32:15.167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 0 24575,'0'0'-8191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94E063-00F8-1A47-B0AD-38AAACF4C379}" type="datetimeFigureOut">
              <a:rPr lang="pt-BR" smtClean="0"/>
              <a:t>08/04/2026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857250" y="1143000"/>
            <a:ext cx="51435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FBAD62-29DC-ED4D-BB70-1437E24F020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220536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Google Shape;152;g2acfd8f6d42_0_3:notes">
            <a:extLst>
              <a:ext uri="{FF2B5EF4-FFF2-40B4-BE49-F238E27FC236}">
                <a16:creationId xmlns:a16="http://schemas.microsoft.com/office/drawing/2014/main" id="{0E79B55C-C65D-29A5-94E4-00E1F6E6FBC5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SzPts val="1100"/>
              <a:buFont typeface="Arial" panose="020B0604020202020204" pitchFamily="34" charset="0"/>
              <a:buChar char="●"/>
            </a:pPr>
            <a:endParaRPr lang="pt-BR" altLang="pt-BR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71" name="Google Shape;153;g2acfd8f6d42_0_3:notes">
            <a:extLst>
              <a:ext uri="{FF2B5EF4-FFF2-40B4-BE49-F238E27FC236}">
                <a16:creationId xmlns:a16="http://schemas.microsoft.com/office/drawing/2014/main" id="{34A09CBA-891B-4988-F14C-5450F6E8E588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2147483646 w 120000"/>
              <a:gd name="T3" fmla="*/ 0 h 120000"/>
              <a:gd name="T4" fmla="*/ 2147483646 w 120000"/>
              <a:gd name="T5" fmla="*/ 2147483646 h 120000"/>
              <a:gd name="T6" fmla="*/ 0 w 120000"/>
              <a:gd name="T7" fmla="*/ 2147483646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Google Shape;97;p3:notes">
            <a:extLst>
              <a:ext uri="{FF2B5EF4-FFF2-40B4-BE49-F238E27FC236}">
                <a16:creationId xmlns:a16="http://schemas.microsoft.com/office/drawing/2014/main" id="{6477B9AD-D8E0-23AF-2D2B-FCCD48BB8832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SzPts val="1100"/>
              <a:buFont typeface="Arial" panose="020B0604020202020204" pitchFamily="34" charset="0"/>
              <a:buChar char="●"/>
            </a:pPr>
            <a:endParaRPr lang="pt-BR" altLang="pt-BR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19" name="Google Shape;98;p3:notes">
            <a:extLst>
              <a:ext uri="{FF2B5EF4-FFF2-40B4-BE49-F238E27FC236}">
                <a16:creationId xmlns:a16="http://schemas.microsoft.com/office/drawing/2014/main" id="{9314B2BE-20EE-ACF8-3FF2-970D68C73C29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571500" y="685800"/>
            <a:ext cx="5715000" cy="3429000"/>
          </a:xfrm>
          <a:custGeom>
            <a:avLst/>
            <a:gdLst>
              <a:gd name="T0" fmla="*/ 0 w 120000"/>
              <a:gd name="T1" fmla="*/ 0 h 120000"/>
              <a:gd name="T2" fmla="*/ 2147483646 w 120000"/>
              <a:gd name="T3" fmla="*/ 0 h 120000"/>
              <a:gd name="T4" fmla="*/ 2147483646 w 120000"/>
              <a:gd name="T5" fmla="*/ 2147483646 h 120000"/>
              <a:gd name="T6" fmla="*/ 0 w 120000"/>
              <a:gd name="T7" fmla="*/ 2147483646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Google Shape;114;p5:notes">
            <a:extLst>
              <a:ext uri="{FF2B5EF4-FFF2-40B4-BE49-F238E27FC236}">
                <a16:creationId xmlns:a16="http://schemas.microsoft.com/office/drawing/2014/main" id="{FB2FCEA5-D242-C0CB-9F4C-0C15AFFABCE3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SzPts val="1100"/>
            </a:pPr>
            <a:endParaRPr lang="pt-BR" altLang="pt-BR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67" name="Google Shape;115;p5:notes">
            <a:extLst>
              <a:ext uri="{FF2B5EF4-FFF2-40B4-BE49-F238E27FC236}">
                <a16:creationId xmlns:a16="http://schemas.microsoft.com/office/drawing/2014/main" id="{80CF4F19-3473-D2FD-3354-BA1AAD1F4B5C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Google Shape;119;p6:notes">
            <a:extLst>
              <a:ext uri="{FF2B5EF4-FFF2-40B4-BE49-F238E27FC236}">
                <a16:creationId xmlns:a16="http://schemas.microsoft.com/office/drawing/2014/main" id="{EC68AAD8-37AA-12DA-5C58-41EAF7400995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SzPts val="1100"/>
            </a:pPr>
            <a:endParaRPr lang="pt-BR" altLang="pt-BR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315" name="Google Shape;120;p6:notes">
            <a:extLst>
              <a:ext uri="{FF2B5EF4-FFF2-40B4-BE49-F238E27FC236}">
                <a16:creationId xmlns:a16="http://schemas.microsoft.com/office/drawing/2014/main" id="{42C9E9DD-2B18-DC5A-4589-996447F5145D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Google Shape;159;p10:notes">
            <a:extLst>
              <a:ext uri="{FF2B5EF4-FFF2-40B4-BE49-F238E27FC236}">
                <a16:creationId xmlns:a16="http://schemas.microsoft.com/office/drawing/2014/main" id="{765B86D0-41C3-405A-2B0A-FDC527A1C285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SzPts val="1100"/>
              <a:buFont typeface="Arial" panose="020B0604020202020204" pitchFamily="34" charset="0"/>
              <a:buChar char="●"/>
            </a:pPr>
            <a:endParaRPr lang="pt-BR" altLang="pt-BR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63" name="Google Shape;160;p10:notes">
            <a:extLst>
              <a:ext uri="{FF2B5EF4-FFF2-40B4-BE49-F238E27FC236}">
                <a16:creationId xmlns:a16="http://schemas.microsoft.com/office/drawing/2014/main" id="{A19BD809-7995-D4EC-7212-E49CF08ACD77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ln>
            <a:headEnd/>
            <a:tailEnd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Google Shape;130;p8:notes">
            <a:extLst>
              <a:ext uri="{FF2B5EF4-FFF2-40B4-BE49-F238E27FC236}">
                <a16:creationId xmlns:a16="http://schemas.microsoft.com/office/drawing/2014/main" id="{EE9D2B17-9120-699C-370B-8C7D5FDEC1AA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SzPts val="1100"/>
              <a:buFont typeface="Arial" panose="020B0604020202020204" pitchFamily="34" charset="0"/>
              <a:buChar char="●"/>
            </a:pPr>
            <a:endParaRPr lang="pt-BR" altLang="pt-BR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11" name="Google Shape;131;p8:notes">
            <a:extLst>
              <a:ext uri="{FF2B5EF4-FFF2-40B4-BE49-F238E27FC236}">
                <a16:creationId xmlns:a16="http://schemas.microsoft.com/office/drawing/2014/main" id="{073E0E0A-F962-976D-DA5F-0D8DBB17B92A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ln>
            <a:headEnd/>
            <a:tailEnd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Google Shape;152;g2acfd8f6d42_0_3:notes">
            <a:extLst>
              <a:ext uri="{FF2B5EF4-FFF2-40B4-BE49-F238E27FC236}">
                <a16:creationId xmlns:a16="http://schemas.microsoft.com/office/drawing/2014/main" id="{CE0AB93F-3305-8998-A3B4-977BF60241F7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SzPts val="1100"/>
              <a:buFont typeface="Arial" panose="020B0604020202020204" pitchFamily="34" charset="0"/>
              <a:buChar char="●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107" name="Google Shape;153;g2acfd8f6d42_0_3:notes">
            <a:extLst>
              <a:ext uri="{FF2B5EF4-FFF2-40B4-BE49-F238E27FC236}">
                <a16:creationId xmlns:a16="http://schemas.microsoft.com/office/drawing/2014/main" id="{D15C0607-AAD6-551E-6565-6DCFB1B108A0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ln>
            <a:headEnd/>
            <a:tailEnd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Google Shape;152;g2acfd8f6d42_0_3:notes">
            <a:extLst>
              <a:ext uri="{FF2B5EF4-FFF2-40B4-BE49-F238E27FC236}">
                <a16:creationId xmlns:a16="http://schemas.microsoft.com/office/drawing/2014/main" id="{CC356141-1BAA-66B1-8218-FB2C92C950AC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SzPts val="1100"/>
              <a:buFont typeface="Arial" panose="020B0604020202020204" pitchFamily="34" charset="0"/>
              <a:buChar char="●"/>
            </a:pPr>
            <a:endParaRPr lang="en-US" altLang="en-US" sz="11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155" name="Google Shape;153;g2acfd8f6d42_0_3:notes">
            <a:extLst>
              <a:ext uri="{FF2B5EF4-FFF2-40B4-BE49-F238E27FC236}">
                <a16:creationId xmlns:a16="http://schemas.microsoft.com/office/drawing/2014/main" id="{DF4A01C0-AA15-BD6A-7E65-9430E0C335BE}"/>
              </a:ext>
            </a:extLst>
          </p:cNvPr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ln>
            <a:headEnd/>
            <a:tailEnd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34190" y="2818375"/>
            <a:ext cx="12854146" cy="1944721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268379" y="5141119"/>
            <a:ext cx="10585768" cy="231854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912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82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0738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7651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4564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1477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8390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5302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08/04/2026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08/04/2026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18133903" y="480931"/>
            <a:ext cx="5626314" cy="10240235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1249709" y="480931"/>
            <a:ext cx="16632153" cy="10240235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08/04/2026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08/04/2026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94575" y="5829962"/>
            <a:ext cx="12854146" cy="1801912"/>
          </a:xfrm>
        </p:spPr>
        <p:txBody>
          <a:bodyPr anchor="t"/>
          <a:lstStyle>
            <a:lvl1pPr algn="l">
              <a:defRPr sz="6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194575" y="3845340"/>
            <a:ext cx="12854146" cy="1984622"/>
          </a:xfrm>
        </p:spPr>
        <p:txBody>
          <a:bodyPr anchor="b"/>
          <a:lstStyle>
            <a:lvl1pPr marL="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1pPr>
            <a:lvl2pPr marL="691286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8257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73859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6514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56432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4771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3900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53029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08/04/2026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1249710" y="2801575"/>
            <a:ext cx="11129234" cy="7919592"/>
          </a:xfrm>
        </p:spPr>
        <p:txBody>
          <a:bodyPr/>
          <a:lstStyle>
            <a:lvl1pPr>
              <a:defRPr sz="4200"/>
            </a:lvl1pPr>
            <a:lvl2pPr>
              <a:defRPr sz="3600"/>
            </a:lvl2pPr>
            <a:lvl3pPr>
              <a:defRPr sz="30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12630985" y="2801575"/>
            <a:ext cx="11129232" cy="7919592"/>
          </a:xfrm>
        </p:spPr>
        <p:txBody>
          <a:bodyPr/>
          <a:lstStyle>
            <a:lvl1pPr>
              <a:defRPr sz="4200"/>
            </a:lvl1pPr>
            <a:lvl2pPr>
              <a:defRPr sz="3600"/>
            </a:lvl2pPr>
            <a:lvl3pPr>
              <a:defRPr sz="30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08/04/2026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56126" y="363323"/>
            <a:ext cx="13610273" cy="1512094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56126" y="2030827"/>
            <a:ext cx="6681741" cy="846352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91286" indent="0">
              <a:buNone/>
              <a:defRPr sz="3000" b="1"/>
            </a:lvl2pPr>
            <a:lvl3pPr marL="1382573" indent="0">
              <a:buNone/>
              <a:defRPr sz="2700" b="1"/>
            </a:lvl3pPr>
            <a:lvl4pPr marL="2073859" indent="0">
              <a:buNone/>
              <a:defRPr sz="2400" b="1"/>
            </a:lvl4pPr>
            <a:lvl5pPr marL="2765146" indent="0">
              <a:buNone/>
              <a:defRPr sz="2400" b="1"/>
            </a:lvl5pPr>
            <a:lvl6pPr marL="3456432" indent="0">
              <a:buNone/>
              <a:defRPr sz="2400" b="1"/>
            </a:lvl6pPr>
            <a:lvl7pPr marL="4147718" indent="0">
              <a:buNone/>
              <a:defRPr sz="2400" b="1"/>
            </a:lvl7pPr>
            <a:lvl8pPr marL="4839005" indent="0">
              <a:buNone/>
              <a:defRPr sz="2400" b="1"/>
            </a:lvl8pPr>
            <a:lvl9pPr marL="5530291" indent="0">
              <a:buNone/>
              <a:defRPr sz="24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756126" y="2877179"/>
            <a:ext cx="6681741" cy="5227225"/>
          </a:xfrm>
        </p:spPr>
        <p:txBody>
          <a:bodyPr/>
          <a:lstStyle>
            <a:lvl1pPr>
              <a:defRPr sz="3600"/>
            </a:lvl1pPr>
            <a:lvl2pPr>
              <a:defRPr sz="30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7682034" y="2030827"/>
            <a:ext cx="6684366" cy="846352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91286" indent="0">
              <a:buNone/>
              <a:defRPr sz="3000" b="1"/>
            </a:lvl2pPr>
            <a:lvl3pPr marL="1382573" indent="0">
              <a:buNone/>
              <a:defRPr sz="2700" b="1"/>
            </a:lvl3pPr>
            <a:lvl4pPr marL="2073859" indent="0">
              <a:buNone/>
              <a:defRPr sz="2400" b="1"/>
            </a:lvl4pPr>
            <a:lvl5pPr marL="2765146" indent="0">
              <a:buNone/>
              <a:defRPr sz="2400" b="1"/>
            </a:lvl5pPr>
            <a:lvl6pPr marL="3456432" indent="0">
              <a:buNone/>
              <a:defRPr sz="2400" b="1"/>
            </a:lvl6pPr>
            <a:lvl7pPr marL="4147718" indent="0">
              <a:buNone/>
              <a:defRPr sz="2400" b="1"/>
            </a:lvl7pPr>
            <a:lvl8pPr marL="4839005" indent="0">
              <a:buNone/>
              <a:defRPr sz="2400" b="1"/>
            </a:lvl8pPr>
            <a:lvl9pPr marL="5530291" indent="0">
              <a:buNone/>
              <a:defRPr sz="24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7682034" y="2877179"/>
            <a:ext cx="6684366" cy="5227225"/>
          </a:xfrm>
        </p:spPr>
        <p:txBody>
          <a:bodyPr/>
          <a:lstStyle>
            <a:lvl1pPr>
              <a:defRPr sz="3600"/>
            </a:lvl1pPr>
            <a:lvl2pPr>
              <a:defRPr sz="30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08/04/2026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08/04/2026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08/04/2026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56127" y="361223"/>
            <a:ext cx="4975207" cy="1537295"/>
          </a:xfrm>
        </p:spPr>
        <p:txBody>
          <a:bodyPr anchor="b"/>
          <a:lstStyle>
            <a:lvl1pPr algn="l">
              <a:defRPr sz="3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912487" y="361223"/>
            <a:ext cx="8453912" cy="7743181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756127" y="1898518"/>
            <a:ext cx="4975207" cy="6205886"/>
          </a:xfrm>
        </p:spPr>
        <p:txBody>
          <a:bodyPr/>
          <a:lstStyle>
            <a:lvl1pPr marL="0" indent="0">
              <a:buNone/>
              <a:defRPr sz="2100"/>
            </a:lvl1pPr>
            <a:lvl2pPr marL="691286" indent="0">
              <a:buNone/>
              <a:defRPr sz="1800"/>
            </a:lvl2pPr>
            <a:lvl3pPr marL="1382573" indent="0">
              <a:buNone/>
              <a:defRPr sz="1500"/>
            </a:lvl3pPr>
            <a:lvl4pPr marL="2073859" indent="0">
              <a:buNone/>
              <a:defRPr sz="1400"/>
            </a:lvl4pPr>
            <a:lvl5pPr marL="2765146" indent="0">
              <a:buNone/>
              <a:defRPr sz="1400"/>
            </a:lvl5pPr>
            <a:lvl6pPr marL="3456432" indent="0">
              <a:buNone/>
              <a:defRPr sz="1400"/>
            </a:lvl6pPr>
            <a:lvl7pPr marL="4147718" indent="0">
              <a:buNone/>
              <a:defRPr sz="1400"/>
            </a:lvl7pPr>
            <a:lvl8pPr marL="4839005" indent="0">
              <a:buNone/>
              <a:defRPr sz="1400"/>
            </a:lvl8pPr>
            <a:lvl9pPr marL="5530291" indent="0">
              <a:buNone/>
              <a:defRPr sz="14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08/04/2026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964121" y="6350794"/>
            <a:ext cx="9073515" cy="749747"/>
          </a:xfrm>
        </p:spPr>
        <p:txBody>
          <a:bodyPr anchor="b"/>
          <a:lstStyle>
            <a:lvl1pPr algn="l">
              <a:defRPr sz="3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964121" y="810650"/>
            <a:ext cx="9073515" cy="5443538"/>
          </a:xfrm>
        </p:spPr>
        <p:txBody>
          <a:bodyPr/>
          <a:lstStyle>
            <a:lvl1pPr marL="0" indent="0">
              <a:buNone/>
              <a:defRPr sz="4800"/>
            </a:lvl1pPr>
            <a:lvl2pPr marL="691286" indent="0">
              <a:buNone/>
              <a:defRPr sz="4200"/>
            </a:lvl2pPr>
            <a:lvl3pPr marL="1382573" indent="0">
              <a:buNone/>
              <a:defRPr sz="3600"/>
            </a:lvl3pPr>
            <a:lvl4pPr marL="2073859" indent="0">
              <a:buNone/>
              <a:defRPr sz="3000"/>
            </a:lvl4pPr>
            <a:lvl5pPr marL="2765146" indent="0">
              <a:buNone/>
              <a:defRPr sz="3000"/>
            </a:lvl5pPr>
            <a:lvl6pPr marL="3456432" indent="0">
              <a:buNone/>
              <a:defRPr sz="3000"/>
            </a:lvl6pPr>
            <a:lvl7pPr marL="4147718" indent="0">
              <a:buNone/>
              <a:defRPr sz="3000"/>
            </a:lvl7pPr>
            <a:lvl8pPr marL="4839005" indent="0">
              <a:buNone/>
              <a:defRPr sz="3000"/>
            </a:lvl8pPr>
            <a:lvl9pPr marL="5530291" indent="0">
              <a:buNone/>
              <a:defRPr sz="3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964121" y="7100541"/>
            <a:ext cx="9073515" cy="1064765"/>
          </a:xfrm>
        </p:spPr>
        <p:txBody>
          <a:bodyPr/>
          <a:lstStyle>
            <a:lvl1pPr marL="0" indent="0">
              <a:buNone/>
              <a:defRPr sz="2100"/>
            </a:lvl1pPr>
            <a:lvl2pPr marL="691286" indent="0">
              <a:buNone/>
              <a:defRPr sz="1800"/>
            </a:lvl2pPr>
            <a:lvl3pPr marL="1382573" indent="0">
              <a:buNone/>
              <a:defRPr sz="1500"/>
            </a:lvl3pPr>
            <a:lvl4pPr marL="2073859" indent="0">
              <a:buNone/>
              <a:defRPr sz="1400"/>
            </a:lvl4pPr>
            <a:lvl5pPr marL="2765146" indent="0">
              <a:buNone/>
              <a:defRPr sz="1400"/>
            </a:lvl5pPr>
            <a:lvl6pPr marL="3456432" indent="0">
              <a:buNone/>
              <a:defRPr sz="1400"/>
            </a:lvl6pPr>
            <a:lvl7pPr marL="4147718" indent="0">
              <a:buNone/>
              <a:defRPr sz="1400"/>
            </a:lvl7pPr>
            <a:lvl8pPr marL="4839005" indent="0">
              <a:buNone/>
              <a:defRPr sz="1400"/>
            </a:lvl8pPr>
            <a:lvl9pPr marL="5530291" indent="0">
              <a:buNone/>
              <a:defRPr sz="14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08/04/2026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756126" y="363323"/>
            <a:ext cx="13610273" cy="1512094"/>
          </a:xfrm>
          <a:prstGeom prst="rect">
            <a:avLst/>
          </a:prstGeom>
        </p:spPr>
        <p:txBody>
          <a:bodyPr vert="horz" lIns="138257" tIns="69129" rIns="138257" bIns="69129" rtlCol="0" anchor="ctr">
            <a:normAutofit/>
          </a:bodyPr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56126" y="2116932"/>
            <a:ext cx="13610273" cy="5987472"/>
          </a:xfrm>
          <a:prstGeom prst="rect">
            <a:avLst/>
          </a:prstGeom>
        </p:spPr>
        <p:txBody>
          <a:bodyPr vert="horz" lIns="138257" tIns="69129" rIns="138257" bIns="69129" rtlCol="0">
            <a:normAutofit/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756126" y="8408922"/>
            <a:ext cx="3528589" cy="483030"/>
          </a:xfrm>
          <a:prstGeom prst="rect">
            <a:avLst/>
          </a:prstGeom>
        </p:spPr>
        <p:txBody>
          <a:bodyPr vert="horz" lIns="138257" tIns="69129" rIns="138257" bIns="69129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172E8E-F3B2-41C8-AE1A-E82CA6B0EAEC}" type="datetimeFigureOut">
              <a:rPr lang="pt-BR" smtClean="0"/>
              <a:pPr/>
              <a:t>08/04/2026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5166863" y="8408922"/>
            <a:ext cx="4788800" cy="483030"/>
          </a:xfrm>
          <a:prstGeom prst="rect">
            <a:avLst/>
          </a:prstGeom>
        </p:spPr>
        <p:txBody>
          <a:bodyPr vert="horz" lIns="138257" tIns="69129" rIns="138257" bIns="69129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10837810" y="8408922"/>
            <a:ext cx="3528589" cy="483030"/>
          </a:xfrm>
          <a:prstGeom prst="rect">
            <a:avLst/>
          </a:prstGeom>
        </p:spPr>
        <p:txBody>
          <a:bodyPr vert="horz" lIns="138257" tIns="69129" rIns="138257" bIns="69129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382573" rtl="0" eaLnBrk="1" latinLnBrk="0" hangingPunct="1">
        <a:spcBef>
          <a:spcPct val="0"/>
        </a:spcBef>
        <a:buNone/>
        <a:defRPr sz="6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18465" indent="-518465" algn="l" defTabSz="1382573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123340" indent="-432054" algn="l" defTabSz="1382573" rtl="0" eaLnBrk="1" latinLnBrk="0" hangingPunct="1">
        <a:spcBef>
          <a:spcPct val="20000"/>
        </a:spcBef>
        <a:buFont typeface="Arial" pitchFamily="34" charset="0"/>
        <a:buChar char="–"/>
        <a:defRPr sz="4200" kern="1200">
          <a:solidFill>
            <a:schemeClr val="tx1"/>
          </a:solidFill>
          <a:latin typeface="+mn-lt"/>
          <a:ea typeface="+mn-ea"/>
          <a:cs typeface="+mn-cs"/>
        </a:defRPr>
      </a:lvl2pPr>
      <a:lvl3pPr marL="1728216" indent="-345643" algn="l" defTabSz="1382573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419502" indent="-345643" algn="l" defTabSz="1382573" rtl="0" eaLnBrk="1" latinLnBrk="0" hangingPunct="1">
        <a:spcBef>
          <a:spcPct val="20000"/>
        </a:spcBef>
        <a:buFont typeface="Arial" pitchFamily="34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4pPr>
      <a:lvl5pPr marL="3110789" indent="-345643" algn="l" defTabSz="1382573" rtl="0" eaLnBrk="1" latinLnBrk="0" hangingPunct="1">
        <a:spcBef>
          <a:spcPct val="20000"/>
        </a:spcBef>
        <a:buFont typeface="Arial" pitchFamily="34" charset="0"/>
        <a:buChar char="»"/>
        <a:defRPr sz="3000" kern="1200">
          <a:solidFill>
            <a:schemeClr val="tx1"/>
          </a:solidFill>
          <a:latin typeface="+mn-lt"/>
          <a:ea typeface="+mn-ea"/>
          <a:cs typeface="+mn-cs"/>
        </a:defRPr>
      </a:lvl5pPr>
      <a:lvl6pPr marL="3802075" indent="-345643" algn="l" defTabSz="1382573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4493362" indent="-345643" algn="l" defTabSz="1382573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7pPr>
      <a:lvl8pPr marL="5184648" indent="-345643" algn="l" defTabSz="1382573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8pPr>
      <a:lvl9pPr marL="5875934" indent="-345643" algn="l" defTabSz="1382573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91286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82573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73859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65146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56432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47718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39005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530291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ustomXml" Target="../ink/ink4.xml"/><Relationship Id="rId3" Type="http://schemas.openxmlformats.org/officeDocument/2006/relationships/image" Target="../media/image3.jpeg"/><Relationship Id="rId7" Type="http://schemas.openxmlformats.org/officeDocument/2006/relationships/customXml" Target="../ink/ink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2.xml"/><Relationship Id="rId5" Type="http://schemas.openxmlformats.org/officeDocument/2006/relationships/image" Target="../media/image14.png"/><Relationship Id="rId10" Type="http://schemas.openxmlformats.org/officeDocument/2006/relationships/image" Target="../media/image16.png"/><Relationship Id="rId4" Type="http://schemas.openxmlformats.org/officeDocument/2006/relationships/customXml" Target="../ink/ink1.xml"/><Relationship Id="rId9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3.jpeg"/><Relationship Id="rId7" Type="http://schemas.openxmlformats.org/officeDocument/2006/relationships/customXml" Target="../ink/ink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6.xml"/><Relationship Id="rId5" Type="http://schemas.openxmlformats.org/officeDocument/2006/relationships/image" Target="../media/image14.png"/><Relationship Id="rId4" Type="http://schemas.openxmlformats.org/officeDocument/2006/relationships/customXml" Target="../ink/ink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svg"/><Relationship Id="rId5" Type="http://schemas.openxmlformats.org/officeDocument/2006/relationships/image" Target="../media/image33.svg"/><Relationship Id="rId4" Type="http://schemas.openxmlformats.org/officeDocument/2006/relationships/image" Target="../media/image32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4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0.sv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1.sv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F8357726-258C-A0F9-C224-4EBD60455120}"/>
              </a:ext>
            </a:extLst>
          </p:cNvPr>
          <p:cNvSpPr txBox="1"/>
          <p:nvPr/>
        </p:nvSpPr>
        <p:spPr>
          <a:xfrm>
            <a:off x="1944638" y="2880097"/>
            <a:ext cx="1108923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200" b="1" dirty="0">
                <a:latin typeface="Arial" panose="020B0604020202020204" pitchFamily="34" charset="0"/>
                <a:ea typeface="Noto Serif" panose="02020600060500020200" pitchFamily="18" charset="0"/>
                <a:cs typeface="Arial" panose="020B0604020202020204" pitchFamily="34" charset="0"/>
              </a:rPr>
              <a:t>Mercados em Turbulência:</a:t>
            </a:r>
            <a:r>
              <a:rPr lang="pt-BR" sz="4200" dirty="0">
                <a:latin typeface="Arial" panose="020B0604020202020204" pitchFamily="34" charset="0"/>
                <a:ea typeface="Noto Serif" panose="02020600060500020200" pitchFamily="18" charset="0"/>
                <a:cs typeface="Arial" panose="020B0604020202020204" pitchFamily="34" charset="0"/>
              </a:rPr>
              <a:t> Reações a Eventos Inesperados e os Impactos nos Investimentos no Brasil.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Background">
            <a:extLst>
              <a:ext uri="{FF2B5EF4-FFF2-40B4-BE49-F238E27FC236}">
                <a16:creationId xmlns:a16="http://schemas.microsoft.com/office/drawing/2014/main" id="{EF03DD8E-862D-8DCA-D473-DDD08550D822}"/>
              </a:ext>
            </a:extLst>
          </p:cNvPr>
          <p:cNvPicPr preferRelativeResize="0"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83071"/>
            <a:ext cx="15122525" cy="8506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6083" name="Group 8">
            <a:extLst>
              <a:ext uri="{FF2B5EF4-FFF2-40B4-BE49-F238E27FC236}">
                <a16:creationId xmlns:a16="http://schemas.microsoft.com/office/drawing/2014/main" id="{B20C848C-52FF-C75A-2D52-722C5B73A05D}"/>
              </a:ext>
            </a:extLst>
          </p:cNvPr>
          <p:cNvGrpSpPr>
            <a:grpSpLocks/>
          </p:cNvGrpSpPr>
          <p:nvPr/>
        </p:nvGrpSpPr>
        <p:grpSpPr bwMode="auto">
          <a:xfrm>
            <a:off x="12627702" y="7352064"/>
            <a:ext cx="0" cy="0"/>
            <a:chOff x="10180320" y="5699440"/>
            <a:chExt cx="360" cy="3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7" name="Ink 6">
                  <a:extLst>
                    <a:ext uri="{FF2B5EF4-FFF2-40B4-BE49-F238E27FC236}">
                      <a16:creationId xmlns:a16="http://schemas.microsoft.com/office/drawing/2014/main" id="{C5D24689-7957-B035-21F1-8FBF06E41BF4}"/>
                    </a:ext>
                  </a:extLst>
                </p14:cNvPr>
                <p14:cNvContentPartPr/>
                <p14:nvPr/>
              </p14:nvContentPartPr>
              <p14:xfrm>
                <a:off x="10180320" y="5699440"/>
                <a:ext cx="360" cy="360"/>
              </p14:xfrm>
            </p:contentPart>
          </mc:Choice>
          <mc:Fallback xmlns="">
            <p:pic>
              <p:nvPicPr>
                <p:cNvPr id="7" name="Ink 6">
                  <a:extLst>
                    <a:ext uri="{FF2B5EF4-FFF2-40B4-BE49-F238E27FC236}">
                      <a16:creationId xmlns:a16="http://schemas.microsoft.com/office/drawing/2014/main" id="{C5D24689-7957-B035-21F1-8FBF06E41BF4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0117320" y="5636440"/>
                  <a:ext cx="126000" cy="12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8" name="Ink 7">
                  <a:extLst>
                    <a:ext uri="{FF2B5EF4-FFF2-40B4-BE49-F238E27FC236}">
                      <a16:creationId xmlns:a16="http://schemas.microsoft.com/office/drawing/2014/main" id="{82BD7C22-CAB8-0969-236F-C23BD410C0FA}"/>
                    </a:ext>
                  </a:extLst>
                </p14:cNvPr>
                <p14:cNvContentPartPr/>
                <p14:nvPr/>
              </p14:nvContentPartPr>
              <p14:xfrm>
                <a:off x="10180320" y="5699440"/>
                <a:ext cx="360" cy="360"/>
              </p14:xfrm>
            </p:contentPart>
          </mc:Choice>
          <mc:Fallback xmlns="">
            <p:pic>
              <p:nvPicPr>
                <p:cNvPr id="8" name="Ink 7">
                  <a:extLst>
                    <a:ext uri="{FF2B5EF4-FFF2-40B4-BE49-F238E27FC236}">
                      <a16:creationId xmlns:a16="http://schemas.microsoft.com/office/drawing/2014/main" id="{82BD7C22-CAB8-0969-236F-C23BD410C0FA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0117320" y="5636440"/>
                  <a:ext cx="126000" cy="126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FB388CAC-4532-6E5C-0537-D86FE0B367F0}"/>
                  </a:ext>
                </a:extLst>
              </p14:cNvPr>
              <p14:cNvContentPartPr/>
              <p14:nvPr/>
            </p14:nvContentPartPr>
            <p14:xfrm>
              <a:off x="12578849" y="7507589"/>
              <a:ext cx="447" cy="447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FB388CAC-4532-6E5C-0537-D86FE0B367F0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2500624" y="7429364"/>
                <a:ext cx="156450" cy="15645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199D2EEE-685F-868F-9F1B-3839A6A30C86}"/>
                  </a:ext>
                </a:extLst>
              </p14:cNvPr>
              <p14:cNvContentPartPr/>
              <p14:nvPr/>
            </p14:nvContentPartPr>
            <p14:xfrm>
              <a:off x="11750112" y="7507589"/>
              <a:ext cx="964954" cy="447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199D2EEE-685F-868F-9F1B-3839A6A30C86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11687102" y="7429364"/>
                <a:ext cx="1090614" cy="156450"/>
              </a:xfrm>
              <a:prstGeom prst="rect">
                <a:avLst/>
              </a:prstGeom>
            </p:spPr>
          </p:pic>
        </mc:Fallback>
      </mc:AlternateContent>
      <p:sp>
        <p:nvSpPr>
          <p:cNvPr id="4" name="Rectangle 3">
            <a:extLst>
              <a:ext uri="{FF2B5EF4-FFF2-40B4-BE49-F238E27FC236}">
                <a16:creationId xmlns:a16="http://schemas.microsoft.com/office/drawing/2014/main" id="{96F375A9-C6C0-B0A6-BA82-DA1EE2BC673F}"/>
              </a:ext>
            </a:extLst>
          </p:cNvPr>
          <p:cNvSpPr/>
          <p:nvPr/>
        </p:nvSpPr>
        <p:spPr>
          <a:xfrm>
            <a:off x="11361585" y="7472179"/>
            <a:ext cx="2069502" cy="4528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000000"/>
              </a:buClr>
              <a:defRPr/>
            </a:pPr>
            <a:endParaRPr lang="pt-BR" sz="3349" kern="0">
              <a:sym typeface="Arial"/>
            </a:endParaRPr>
          </a:p>
        </p:txBody>
      </p:sp>
      <p:pic>
        <p:nvPicPr>
          <p:cNvPr id="46087" name="Picture 2">
            <a:extLst>
              <a:ext uri="{FF2B5EF4-FFF2-40B4-BE49-F238E27FC236}">
                <a16:creationId xmlns:a16="http://schemas.microsoft.com/office/drawing/2014/main" id="{2FA44846-89C6-2CAC-7360-41F85D3F56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0471" y="1364096"/>
            <a:ext cx="11361585" cy="6344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Background">
            <a:extLst>
              <a:ext uri="{FF2B5EF4-FFF2-40B4-BE49-F238E27FC236}">
                <a16:creationId xmlns:a16="http://schemas.microsoft.com/office/drawing/2014/main" id="{97204CCB-5FF1-2D3E-5391-47E119099C7E}"/>
              </a:ext>
            </a:extLst>
          </p:cNvPr>
          <p:cNvPicPr preferRelativeResize="0"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83071"/>
            <a:ext cx="15122525" cy="8506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E8341105-9BC4-B577-C3AD-30E8171C5D87}"/>
                  </a:ext>
                </a:extLst>
              </p14:cNvPr>
              <p14:cNvContentPartPr/>
              <p14:nvPr/>
            </p14:nvContentPartPr>
            <p14:xfrm>
              <a:off x="7560964" y="7680208"/>
              <a:ext cx="447" cy="447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E8341105-9BC4-B577-C3AD-30E8171C5D87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482739" y="7601983"/>
                <a:ext cx="156450" cy="15645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9DE2D226-1B8A-085E-049E-C81770722F06}"/>
                  </a:ext>
                </a:extLst>
              </p14:cNvPr>
              <p14:cNvContentPartPr/>
              <p14:nvPr/>
            </p14:nvContentPartPr>
            <p14:xfrm>
              <a:off x="7587548" y="7507589"/>
              <a:ext cx="447" cy="447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9DE2D226-1B8A-085E-049E-C81770722F06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509323" y="7429364"/>
                <a:ext cx="156450" cy="15645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E06A61AF-472A-5BB2-F62E-CFC275CC6FD1}"/>
                  </a:ext>
                </a:extLst>
              </p14:cNvPr>
              <p14:cNvContentPartPr/>
              <p14:nvPr/>
            </p14:nvContentPartPr>
            <p14:xfrm>
              <a:off x="7530838" y="7678164"/>
              <a:ext cx="447" cy="447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E06A61AF-472A-5BB2-F62E-CFC275CC6FD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452613" y="7599939"/>
                <a:ext cx="156450" cy="156450"/>
              </a:xfrm>
              <a:prstGeom prst="rect">
                <a:avLst/>
              </a:prstGeom>
            </p:spPr>
          </p:pic>
        </mc:Fallback>
      </mc:AlternateContent>
      <p:sp>
        <p:nvSpPr>
          <p:cNvPr id="4" name="Rectangle 3">
            <a:extLst>
              <a:ext uri="{FF2B5EF4-FFF2-40B4-BE49-F238E27FC236}">
                <a16:creationId xmlns:a16="http://schemas.microsoft.com/office/drawing/2014/main" id="{1224D227-B9C1-311E-59CB-6787D39B0707}"/>
              </a:ext>
            </a:extLst>
          </p:cNvPr>
          <p:cNvSpPr/>
          <p:nvPr/>
        </p:nvSpPr>
        <p:spPr>
          <a:xfrm>
            <a:off x="7019766" y="7582447"/>
            <a:ext cx="1134189" cy="4528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000000"/>
              </a:buClr>
              <a:defRPr/>
            </a:pPr>
            <a:endParaRPr lang="pt-BR" sz="3349" kern="0">
              <a:sym typeface="Arial"/>
            </a:endParaRPr>
          </a:p>
        </p:txBody>
      </p:sp>
      <p:pic>
        <p:nvPicPr>
          <p:cNvPr id="48135" name="Picture 2">
            <a:extLst>
              <a:ext uri="{FF2B5EF4-FFF2-40B4-BE49-F238E27FC236}">
                <a16:creationId xmlns:a16="http://schemas.microsoft.com/office/drawing/2014/main" id="{3C32C5F0-CF08-CC2C-9A01-550F57E54E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8884" y="1440889"/>
            <a:ext cx="10904758" cy="6190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DEFA64-DEEC-C072-CB32-1DA93E9EE3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E332EA01-3B5D-EDFE-70EE-1C0705FDBCB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77B6E0EC-336E-545E-48D5-340B53D9B0B2}"/>
              </a:ext>
            </a:extLst>
          </p:cNvPr>
          <p:cNvSpPr txBox="1"/>
          <p:nvPr/>
        </p:nvSpPr>
        <p:spPr>
          <a:xfrm>
            <a:off x="1800622" y="3096121"/>
            <a:ext cx="612068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400" dirty="0">
                <a:latin typeface="Arial" panose="020B0604020202020204" pitchFamily="34" charset="0"/>
                <a:cs typeface="Arial" panose="020B0604020202020204" pitchFamily="34" charset="0"/>
              </a:rPr>
              <a:t>Vamos para a apresentação..</a:t>
            </a:r>
          </a:p>
        </p:txBody>
      </p:sp>
    </p:spTree>
    <p:extLst>
      <p:ext uri="{BB962C8B-B14F-4D97-AF65-F5344CB8AC3E}">
        <p14:creationId xmlns:p14="http://schemas.microsoft.com/office/powerpoint/2010/main" val="40843646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97F36D-4018-87C6-48ED-CFC522AF98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69672D4B-D05F-18AB-E804-DD457B95DAC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19C84C91-49EF-26D3-B382-1878DADAD6CB}"/>
              </a:ext>
            </a:extLst>
          </p:cNvPr>
          <p:cNvSpPr txBox="1"/>
          <p:nvPr/>
        </p:nvSpPr>
        <p:spPr>
          <a:xfrm>
            <a:off x="691165" y="250001"/>
            <a:ext cx="76328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>
                <a:latin typeface="Arial" panose="020B0604020202020204" pitchFamily="34" charset="0"/>
                <a:ea typeface="Noto Serif" panose="02020600060500020200" pitchFamily="18" charset="0"/>
                <a:cs typeface="Arial" panose="020B0604020202020204" pitchFamily="34" charset="0"/>
              </a:rPr>
              <a:t>Títulos Públicos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9D3C3C28-1EC8-435E-BDE2-BBCBEA6901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206" y="883822"/>
            <a:ext cx="7772400" cy="2373836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DD3016DC-DABC-12EC-9FF4-5061EBBFC2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235" y="3472734"/>
            <a:ext cx="7772400" cy="4540919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C263097B-4B25-CDB8-6936-1B29C8C778FB}"/>
              </a:ext>
            </a:extLst>
          </p:cNvPr>
          <p:cNvSpPr txBox="1"/>
          <p:nvPr/>
        </p:nvSpPr>
        <p:spPr>
          <a:xfrm>
            <a:off x="10441582" y="7829485"/>
            <a:ext cx="3456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400" dirty="0"/>
              <a:t>Fonte: Tesouro Direto 6/4/26</a:t>
            </a:r>
          </a:p>
          <a:p>
            <a:endParaRPr lang="pt-BR" sz="1400" dirty="0"/>
          </a:p>
        </p:txBody>
      </p:sp>
    </p:spTree>
    <p:extLst>
      <p:ext uri="{BB962C8B-B14F-4D97-AF65-F5344CB8AC3E}">
        <p14:creationId xmlns:p14="http://schemas.microsoft.com/office/powerpoint/2010/main" val="29049527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43B517-C6CE-FAF8-84E4-DAF59BBC8B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6B388573-0CC1-A89E-4ED9-845DBA56F53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4F6E7D3C-5599-435C-2AEB-2DA19D5CAB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910667"/>
            <a:ext cx="15233921" cy="5289909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1A41EE93-C24E-36CE-390F-7453BA3CE1BD}"/>
              </a:ext>
            </a:extLst>
          </p:cNvPr>
          <p:cNvSpPr txBox="1"/>
          <p:nvPr/>
        </p:nvSpPr>
        <p:spPr>
          <a:xfrm>
            <a:off x="691165" y="250001"/>
            <a:ext cx="76328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err="1">
                <a:latin typeface="Arial" panose="020B0604020202020204" pitchFamily="34" charset="0"/>
                <a:ea typeface="Noto Serif" panose="02020600060500020200" pitchFamily="18" charset="0"/>
                <a:cs typeface="Arial" panose="020B0604020202020204" pitchFamily="34" charset="0"/>
              </a:rPr>
              <a:t>IMAs</a:t>
            </a:r>
            <a:endParaRPr lang="pt-BR" sz="2000" b="1" dirty="0">
              <a:latin typeface="Arial" panose="020B0604020202020204" pitchFamily="34" charset="0"/>
              <a:ea typeface="Noto Serif" panose="02020600060500020200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75649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2F01BA-B3AD-9374-A560-3597CAB4F2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A6BC1110-90DD-70FB-7CAD-1888D6C4538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E835BF7F-514E-A93C-0426-CD67AB8082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165" y="935881"/>
            <a:ext cx="8856984" cy="579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8957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51B1EF-681B-0B6E-E73A-D001364923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A722C0E3-1016-08C3-78FE-31EC0F271E8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10B41F8A-3D93-47CE-1D53-23FAB48D09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601" y="863873"/>
            <a:ext cx="8603789" cy="5625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3646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7B3811-0923-361A-19D7-372B540E7F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15170484-1188-1CB1-8668-4FE16E94FD6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FAFA659A-B416-F74F-1AD4-A02CBC3D4CC0}"/>
              </a:ext>
            </a:extLst>
          </p:cNvPr>
          <p:cNvSpPr txBox="1"/>
          <p:nvPr/>
        </p:nvSpPr>
        <p:spPr>
          <a:xfrm>
            <a:off x="691165" y="250001"/>
            <a:ext cx="76328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>
                <a:latin typeface="Arial" panose="020B0604020202020204" pitchFamily="34" charset="0"/>
                <a:ea typeface="Noto Serif" panose="02020600060500020200" pitchFamily="18" charset="0"/>
                <a:cs typeface="Arial" panose="020B0604020202020204" pitchFamily="34" charset="0"/>
              </a:rPr>
              <a:t>Bolsa EUA </a:t>
            </a:r>
            <a:r>
              <a:rPr lang="pt-BR" sz="2000" b="1" dirty="0" err="1">
                <a:latin typeface="Arial" panose="020B0604020202020204" pitchFamily="34" charset="0"/>
                <a:ea typeface="Noto Serif" panose="02020600060500020200" pitchFamily="18" charset="0"/>
                <a:cs typeface="Arial" panose="020B0604020202020204" pitchFamily="34" charset="0"/>
              </a:rPr>
              <a:t>x</a:t>
            </a:r>
            <a:r>
              <a:rPr lang="pt-BR" sz="2000" b="1" dirty="0">
                <a:latin typeface="Arial" panose="020B0604020202020204" pitchFamily="34" charset="0"/>
                <a:ea typeface="Noto Serif" panose="02020600060500020200" pitchFamily="18" charset="0"/>
                <a:cs typeface="Arial" panose="020B0604020202020204" pitchFamily="34" charset="0"/>
              </a:rPr>
              <a:t> Emergentes no ano (cada um em sua moeda – YTD)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E7E33D3C-4AE6-6BEC-84B8-131049E21E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7561" y="1871985"/>
            <a:ext cx="9967402" cy="5685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5351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4CAB8B-CE2E-E2B4-B7B1-5985C39F69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844CF06C-FA24-3C46-2A0A-AC0E6DA1208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9F8AD41C-2A1F-4BE2-47CB-9D523F692DBF}"/>
              </a:ext>
            </a:extLst>
          </p:cNvPr>
          <p:cNvSpPr txBox="1"/>
          <p:nvPr/>
        </p:nvSpPr>
        <p:spPr>
          <a:xfrm>
            <a:off x="691165" y="889060"/>
            <a:ext cx="76328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200" b="1" dirty="0">
                <a:latin typeface="Arial" panose="020B0604020202020204" pitchFamily="34" charset="0"/>
                <a:cs typeface="Arial" panose="020B0604020202020204" pitchFamily="34" charset="0"/>
              </a:rPr>
              <a:t>Como estão nossos pares - Emergentes</a:t>
            </a:r>
          </a:p>
        </p:txBody>
      </p:sp>
      <p:graphicFrame>
        <p:nvGraphicFramePr>
          <p:cNvPr id="8" name="Tabela 7">
            <a:extLst>
              <a:ext uri="{FF2B5EF4-FFF2-40B4-BE49-F238E27FC236}">
                <a16:creationId xmlns:a16="http://schemas.microsoft.com/office/drawing/2014/main" id="{86BD6BFE-A142-9E1C-DED6-0CB2C132EBBF}"/>
              </a:ext>
            </a:extLst>
          </p:cNvPr>
          <p:cNvGraphicFramePr>
            <a:graphicFrameLocks noGrp="1"/>
          </p:cNvGraphicFramePr>
          <p:nvPr/>
        </p:nvGraphicFramePr>
        <p:xfrm>
          <a:off x="720502" y="2218513"/>
          <a:ext cx="13710858" cy="3829936"/>
        </p:xfrm>
        <a:graphic>
          <a:graphicData uri="http://schemas.openxmlformats.org/drawingml/2006/table">
            <a:tbl>
              <a:tblPr/>
              <a:tblGrid>
                <a:gridCol w="992185">
                  <a:extLst>
                    <a:ext uri="{9D8B030D-6E8A-4147-A177-3AD203B41FA5}">
                      <a16:colId xmlns:a16="http://schemas.microsoft.com/office/drawing/2014/main" val="3285423579"/>
                    </a:ext>
                  </a:extLst>
                </a:gridCol>
                <a:gridCol w="1628479">
                  <a:extLst>
                    <a:ext uri="{9D8B030D-6E8A-4147-A177-3AD203B41FA5}">
                      <a16:colId xmlns:a16="http://schemas.microsoft.com/office/drawing/2014/main" val="2523134882"/>
                    </a:ext>
                  </a:extLst>
                </a:gridCol>
                <a:gridCol w="3896846">
                  <a:extLst>
                    <a:ext uri="{9D8B030D-6E8A-4147-A177-3AD203B41FA5}">
                      <a16:colId xmlns:a16="http://schemas.microsoft.com/office/drawing/2014/main" val="2243706058"/>
                    </a:ext>
                  </a:extLst>
                </a:gridCol>
                <a:gridCol w="1412787">
                  <a:extLst>
                    <a:ext uri="{9D8B030D-6E8A-4147-A177-3AD203B41FA5}">
                      <a16:colId xmlns:a16="http://schemas.microsoft.com/office/drawing/2014/main" val="2038426707"/>
                    </a:ext>
                  </a:extLst>
                </a:gridCol>
                <a:gridCol w="5780561">
                  <a:extLst>
                    <a:ext uri="{9D8B030D-6E8A-4147-A177-3AD203B41FA5}">
                      <a16:colId xmlns:a16="http://schemas.microsoft.com/office/drawing/2014/main" val="2387711796"/>
                    </a:ext>
                  </a:extLst>
                </a:gridCol>
              </a:tblGrid>
              <a:tr h="47874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País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pt-B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Instabilidade política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Risco governamental/fiscal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Segurança / crime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Comentário rápido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3996011"/>
                  </a:ext>
                </a:extLst>
              </a:tr>
              <a:tr h="47874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Brasil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Alta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Alto déficit e dívida elevada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Média-alta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Polarização política, crise fiscal crônica, violência urbana relevante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4853239"/>
                  </a:ext>
                </a:extLst>
              </a:tr>
              <a:tr h="47874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México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Média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Déficit moderado, dívida controlada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Alta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Problemas com cartéis e violência, mas instituições relativamente estáveis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30170580"/>
                  </a:ext>
                </a:extLst>
              </a:tr>
              <a:tr h="47874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Índia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Média-baixa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Dívida em nível moderado, reformas graduais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Média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Crescimento econômico robusto, mas conflitos regionais e corrupção pontual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44117120"/>
                  </a:ext>
                </a:extLst>
              </a:tr>
              <a:tr h="47874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África do Sul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Alta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Déficit alto, Estado fragilizado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Alta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Problemas de governança e criminalidade urbana, instabilidade social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1283240"/>
                  </a:ext>
                </a:extLst>
              </a:tr>
              <a:tr h="47874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Turquia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Alta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Dívida média, políticas monetárias e cambiais voláteis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Média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Tensões políticas, inflação alta, mas baixo risco de violência urbana generalizada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5734612"/>
                  </a:ext>
                </a:extLst>
              </a:tr>
              <a:tr h="47874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Indonésia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Baixa-média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Dívida moderada, política fiscal estável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Baixa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Estabilidade relativamente boa, crescimento sólido, violência baixa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2427255"/>
                  </a:ext>
                </a:extLst>
              </a:tr>
              <a:tr h="47874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pt-BR" sz="1200" b="1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Chile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Baixa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Dívida e déficit controlados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Baixa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Estabilidade política e fiscal elevada, crime urbano baixo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1491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95844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11C858-E88A-F380-B372-4FA34821F1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09FDFE64-9E71-C573-53D8-7759A13B420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88DB2E84-C60D-4179-A5FE-66D4A780506F}"/>
              </a:ext>
            </a:extLst>
          </p:cNvPr>
          <p:cNvGraphicFramePr>
            <a:graphicFrameLocks/>
          </p:cNvGraphicFramePr>
          <p:nvPr/>
        </p:nvGraphicFramePr>
        <p:xfrm>
          <a:off x="1621280" y="1943993"/>
          <a:ext cx="11728211" cy="60663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2" name="Picture 11">
            <a:extLst>
              <a:ext uri="{FF2B5EF4-FFF2-40B4-BE49-F238E27FC236}">
                <a16:creationId xmlns:a16="http://schemas.microsoft.com/office/drawing/2014/main" id="{A017CEA8-DB51-3A04-FB4F-AF5277889F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99663" y="7416601"/>
            <a:ext cx="1701582" cy="49983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AE12D98-6158-086F-F415-9C301B0E2A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089654" y="7523624"/>
            <a:ext cx="710009" cy="434153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EB20D671-0BAD-CCCC-D386-EE9AD060D2CC}"/>
              </a:ext>
            </a:extLst>
          </p:cNvPr>
          <p:cNvSpPr txBox="1"/>
          <p:nvPr/>
        </p:nvSpPr>
        <p:spPr>
          <a:xfrm>
            <a:off x="691165" y="250001"/>
            <a:ext cx="76328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>
                <a:latin typeface="Arial" panose="020B0604020202020204" pitchFamily="34" charset="0"/>
                <a:ea typeface="Noto Serif" panose="02020600060500020200" pitchFamily="18" charset="0"/>
                <a:cs typeface="Arial" panose="020B0604020202020204" pitchFamily="34" charset="0"/>
              </a:rPr>
              <a:t>Ouro - segurança</a:t>
            </a:r>
          </a:p>
        </p:txBody>
      </p:sp>
    </p:spTree>
    <p:extLst>
      <p:ext uri="{BB962C8B-B14F-4D97-AF65-F5344CB8AC3E}">
        <p14:creationId xmlns:p14="http://schemas.microsoft.com/office/powerpoint/2010/main" val="2814542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E8C5E4-4C79-FCF3-E244-79457C922F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DBDC78D0-D71A-1F7D-4333-9696522ED73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23" name="CaixaDeTexto 22">
            <a:extLst>
              <a:ext uri="{FF2B5EF4-FFF2-40B4-BE49-F238E27FC236}">
                <a16:creationId xmlns:a16="http://schemas.microsoft.com/office/drawing/2014/main" id="{AA419587-990B-BA14-0165-2735FC1A9F92}"/>
              </a:ext>
            </a:extLst>
          </p:cNvPr>
          <p:cNvSpPr txBox="1"/>
          <p:nvPr/>
        </p:nvSpPr>
        <p:spPr>
          <a:xfrm>
            <a:off x="691165" y="250001"/>
            <a:ext cx="76328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>
                <a:latin typeface="Arial" panose="020B0604020202020204" pitchFamily="34" charset="0"/>
                <a:ea typeface="Noto Serif" panose="02020600060500020200" pitchFamily="18" charset="0"/>
                <a:cs typeface="Arial" panose="020B0604020202020204" pitchFamily="34" charset="0"/>
              </a:rPr>
              <a:t>Quais as grandes certezas nos investimentos? (chat GPT)</a:t>
            </a: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8DE257BD-EECE-2647-B273-AAF59BD7BDAA}"/>
              </a:ext>
            </a:extLst>
          </p:cNvPr>
          <p:cNvSpPr txBox="1"/>
          <p:nvPr/>
        </p:nvSpPr>
        <p:spPr>
          <a:xfrm>
            <a:off x="734027" y="2028667"/>
            <a:ext cx="14388498" cy="70583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pt-BR" sz="14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 resposta curta: </a:t>
            </a:r>
            <a:r>
              <a:rPr lang="pt-BR" sz="14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não existem certezas absolutas nos investimentos</a:t>
            </a:r>
            <a:r>
              <a:rPr lang="pt-BR" sz="14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Mas existem algumas “quase certezas” — princípios tão consistentes que funcionam na maioria dos cenários ao longo do tempo. Aqui vão as principais:</a:t>
            </a:r>
          </a:p>
          <a:p>
            <a:pPr>
              <a:buNone/>
            </a:pPr>
            <a:br>
              <a:rPr lang="pt-BR" sz="14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14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50"/>
              </a:spcAft>
              <a:buNone/>
            </a:pPr>
            <a:r>
              <a:rPr lang="pt-BR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📉</a:t>
            </a:r>
            <a:r>
              <a:rPr lang="pt-BR" sz="11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1. Risco e retorno andam juntos</a:t>
            </a:r>
            <a:endParaRPr lang="pt-BR" sz="11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pt-BR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Não tem mágica: quanto maior o potencial de ganho, maior o risco de perda.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BR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Ações podem subir muito… e cair também.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BR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Renda fixa tende a ser mais previsível, mas com retorno menor.</a:t>
            </a:r>
          </a:p>
          <a:p>
            <a:pPr>
              <a:buNone/>
            </a:pPr>
            <a:r>
              <a:rPr lang="pt-BR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👉 Isso é praticamente uma aplicação do conceito de Relação risco-retorno.</a:t>
            </a:r>
            <a:br>
              <a:rPr lang="pt-BR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11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50"/>
              </a:spcAft>
              <a:buNone/>
            </a:pPr>
            <a:r>
              <a:rPr lang="pt-BR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⏳</a:t>
            </a:r>
            <a:r>
              <a:rPr lang="pt-BR" sz="11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2. No longo prazo, o tempo é seu maior aliado</a:t>
            </a:r>
            <a:endParaRPr lang="pt-BR" sz="11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pt-BR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Investimentos tendem a se beneficiar do tempo, principalmente por causa dos juros compostos.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BR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Quanto antes você começa, menos esforço precisa fazer depois.</a:t>
            </a:r>
          </a:p>
          <a:p>
            <a:pPr>
              <a:buNone/>
            </a:pPr>
            <a:r>
              <a:rPr lang="pt-BR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👉 Baseado no conceito de Juros compostos.</a:t>
            </a:r>
            <a:br>
              <a:rPr lang="pt-BR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11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50"/>
              </a:spcAft>
              <a:buNone/>
            </a:pPr>
            <a:r>
              <a:rPr lang="pt-BR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📊</a:t>
            </a:r>
            <a:r>
              <a:rPr lang="pt-BR" sz="11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3. Diversificação reduz risco</a:t>
            </a:r>
            <a:endParaRPr lang="pt-BR" sz="11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pt-BR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“Não colocar todos os ovos na mesma cesta” funciona mesmo.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BR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Misturar ações, renda fixa, imóveis, etc., ajuda a suavizar perdas.</a:t>
            </a:r>
          </a:p>
          <a:p>
            <a:pPr>
              <a:buNone/>
            </a:pPr>
            <a:r>
              <a:rPr lang="pt-BR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👉 Ligado à Diversificação de portfólio.</a:t>
            </a:r>
            <a:br>
              <a:rPr lang="pt-BR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11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50"/>
              </a:spcAft>
              <a:buNone/>
            </a:pPr>
            <a:r>
              <a:rPr lang="pt-BR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📉</a:t>
            </a:r>
            <a:r>
              <a:rPr lang="pt-BR" sz="11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4. O mercado é imprevisível no curto prazo</a:t>
            </a:r>
            <a:endParaRPr lang="pt-BR" sz="11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pt-BR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Ninguém consegue prever consistentemente o que vai acontecer amanhã ou no mês que vem.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BR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Mesmo profissionais erram.</a:t>
            </a:r>
          </a:p>
          <a:p>
            <a:pPr>
              <a:buNone/>
            </a:pPr>
            <a:r>
              <a:rPr lang="pt-BR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👉 Ideia relacionada à Hipótese do mercado eficiente.</a:t>
            </a:r>
            <a:br>
              <a:rPr lang="pt-BR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11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50"/>
              </a:spcAft>
              <a:buNone/>
            </a:pPr>
            <a:r>
              <a:rPr lang="pt-BR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💸</a:t>
            </a:r>
            <a:r>
              <a:rPr lang="pt-BR" sz="11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5. Custos fazem muita diferença</a:t>
            </a:r>
            <a:endParaRPr lang="pt-BR" sz="11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pt-BR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Taxas altas corroem seus ganhos ao longo do tempo.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BR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Pequenas diferenças viram grandes perdas no longo prazo.</a:t>
            </a:r>
            <a:br>
              <a:rPr lang="pt-BR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11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50"/>
              </a:spcAft>
              <a:buNone/>
            </a:pPr>
            <a:r>
              <a:rPr lang="pt-BR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🧠</a:t>
            </a:r>
            <a:r>
              <a:rPr lang="pt-BR" sz="11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6. Emoção é inimiga do investidor</a:t>
            </a:r>
            <a:endParaRPr lang="pt-BR" sz="11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pt-BR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Medo e ganância levam a decisões ruins: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BR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Vender na baixa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t-BR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Comprar na euforia</a:t>
            </a:r>
            <a:br>
              <a:rPr lang="pt-BR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11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50"/>
              </a:spcAft>
              <a:buNone/>
            </a:pPr>
            <a:r>
              <a:rPr lang="pt-BR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📈</a:t>
            </a:r>
            <a:r>
              <a:rPr lang="pt-BR" sz="11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7. Consistência vence “timing perfeito”</a:t>
            </a:r>
            <a:endParaRPr lang="pt-BR" sz="11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pt-BR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Investir regularmente (todo mês, por exemplo) costuma funcionar melhor do que tentar adivinhar o melhor momento de entrar ou sair.</a:t>
            </a:r>
          </a:p>
          <a:p>
            <a:pPr>
              <a:buNone/>
            </a:pPr>
            <a:r>
              <a:rPr lang="pt-BR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👉 Estratégia conhecida como </a:t>
            </a:r>
            <a:r>
              <a:rPr lang="pt-BR" sz="11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Dollar-cost</a:t>
            </a:r>
            <a:r>
              <a:rPr lang="pt-BR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10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averaging</a:t>
            </a:r>
            <a:r>
              <a:rPr lang="pt-BR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buNone/>
            </a:pPr>
            <a:br>
              <a:rPr lang="pt-BR" sz="110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pt-BR" sz="110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27308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3D8278-0926-43C7-5FA8-44A61ABE4B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F18FD523-5426-BDF6-C487-C9B1F9CB6C9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BAAFC4AE-C8E2-6DA8-690F-0570C635728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DBFFE8"/>
              </a:clrFrom>
              <a:clrTo>
                <a:srgbClr val="DBFFE8">
                  <a:alpha val="0"/>
                </a:srgbClr>
              </a:clrTo>
            </a:clrChange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3710" y="1142976"/>
            <a:ext cx="9835103" cy="7150411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D77E8C84-D7AA-C52E-3617-B023B4A61AF7}"/>
              </a:ext>
            </a:extLst>
          </p:cNvPr>
          <p:cNvSpPr txBox="1"/>
          <p:nvPr/>
        </p:nvSpPr>
        <p:spPr>
          <a:xfrm>
            <a:off x="691165" y="250001"/>
            <a:ext cx="76328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200" b="1" dirty="0">
                <a:latin typeface="Arial" panose="020B0604020202020204" pitchFamily="34" charset="0"/>
                <a:ea typeface="Noto Serif" panose="02020600060500020200" pitchFamily="18" charset="0"/>
                <a:cs typeface="Arial" panose="020B0604020202020204" pitchFamily="34" charset="0"/>
              </a:rPr>
              <a:t>Guerra</a:t>
            </a:r>
          </a:p>
        </p:txBody>
      </p:sp>
    </p:spTree>
    <p:extLst>
      <p:ext uri="{BB962C8B-B14F-4D97-AF65-F5344CB8AC3E}">
        <p14:creationId xmlns:p14="http://schemas.microsoft.com/office/powerpoint/2010/main" val="31119246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068D9F-71ED-B61F-7F5E-B78DF10E17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6229E4DF-46A4-1700-61BE-6581D1DC5BF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9005190F-4E72-D014-5DB7-53CF28645A5D}"/>
              </a:ext>
            </a:extLst>
          </p:cNvPr>
          <p:cNvSpPr txBox="1"/>
          <p:nvPr/>
        </p:nvSpPr>
        <p:spPr>
          <a:xfrm>
            <a:off x="691165" y="250001"/>
            <a:ext cx="76328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200" b="1" dirty="0">
                <a:latin typeface="Arial" panose="020B0604020202020204" pitchFamily="34" charset="0"/>
                <a:ea typeface="Noto Serif" panose="02020600060500020200" pitchFamily="18" charset="0"/>
                <a:cs typeface="Arial" panose="020B0604020202020204" pitchFamily="34" charset="0"/>
              </a:rPr>
              <a:t>Preço petróleo e fatores que levaram a oscilação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24521406-2084-F05C-55E9-DF62C269AA4E}"/>
              </a:ext>
            </a:extLst>
          </p:cNvPr>
          <p:cNvSpPr txBox="1"/>
          <p:nvPr/>
        </p:nvSpPr>
        <p:spPr>
          <a:xfrm>
            <a:off x="7777286" y="8571343"/>
            <a:ext cx="79928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dirty="0"/>
              <a:t>https://g1.globo.com/economia/noticia/2026/04/02/falas-</a:t>
            </a:r>
            <a:r>
              <a:rPr lang="pt-BR" sz="1200" dirty="0" err="1"/>
              <a:t>trump</a:t>
            </a:r>
            <a:r>
              <a:rPr lang="pt-BR" sz="1200" dirty="0"/>
              <a:t>-</a:t>
            </a:r>
            <a:r>
              <a:rPr lang="pt-BR" sz="1200" dirty="0" err="1"/>
              <a:t>petroleo.ghtml</a:t>
            </a:r>
            <a:endParaRPr lang="pt-BR" sz="1200" dirty="0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34F53956-85C3-6E17-31D8-01C1AA078A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165" y="880461"/>
            <a:ext cx="6574336" cy="7489372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4CF48572-90B5-EA12-8BE7-C39C76393D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6229" y="375959"/>
            <a:ext cx="3540175" cy="2522575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50814607-2FB3-F64E-AB93-E699546AB78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3270" y="3168129"/>
            <a:ext cx="3361706" cy="3324712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EB012B99-0351-7096-360E-460998B3C36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5278" y="6686590"/>
            <a:ext cx="3293730" cy="1504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3397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190021-5A67-32A8-022F-B2A46C647D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4B911707-CD0A-C7FD-BAEF-149E3EA3DA1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pic>
        <p:nvPicPr>
          <p:cNvPr id="4100" name="Picture 4" descr="Eleições EUA 2024 - BBC News Brasil">
            <a:extLst>
              <a:ext uri="{FF2B5EF4-FFF2-40B4-BE49-F238E27FC236}">
                <a16:creationId xmlns:a16="http://schemas.microsoft.com/office/drawing/2014/main" id="{789209C8-7923-FFFD-1E33-9844A5473B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2293" y="1079897"/>
            <a:ext cx="3534938" cy="6704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Gráfico 4" descr="Gráfico de barras com tendência ascendente com preenchimento sólido">
            <a:extLst>
              <a:ext uri="{FF2B5EF4-FFF2-40B4-BE49-F238E27FC236}">
                <a16:creationId xmlns:a16="http://schemas.microsoft.com/office/drawing/2014/main" id="{5C2CE959-7272-418E-4988-B901218F5A9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992394" y="3764342"/>
            <a:ext cx="1109939" cy="1109939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11" name="CaixaDeTexto 10">
            <a:extLst>
              <a:ext uri="{FF2B5EF4-FFF2-40B4-BE49-F238E27FC236}">
                <a16:creationId xmlns:a16="http://schemas.microsoft.com/office/drawing/2014/main" id="{C92B35D7-ED80-B65C-1766-2FEAE75165A9}"/>
              </a:ext>
            </a:extLst>
          </p:cNvPr>
          <p:cNvSpPr txBox="1"/>
          <p:nvPr/>
        </p:nvSpPr>
        <p:spPr>
          <a:xfrm>
            <a:off x="7740119" y="4119256"/>
            <a:ext cx="45720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000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Política econômica pró-mercado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3FB83F98-F41A-7B3B-9738-7B0D49BB811C}"/>
              </a:ext>
            </a:extLst>
          </p:cNvPr>
          <p:cNvSpPr txBox="1"/>
          <p:nvPr/>
        </p:nvSpPr>
        <p:spPr>
          <a:xfrm>
            <a:off x="7740119" y="5574161"/>
            <a:ext cx="45720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000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Clima político de alta polarização</a:t>
            </a:r>
          </a:p>
        </p:txBody>
      </p:sp>
      <p:pic>
        <p:nvPicPr>
          <p:cNvPr id="15" name="Gráfico 14" descr="Globo terrestre: Américas com preenchimento sólido">
            <a:extLst>
              <a:ext uri="{FF2B5EF4-FFF2-40B4-BE49-F238E27FC236}">
                <a16:creationId xmlns:a16="http://schemas.microsoft.com/office/drawing/2014/main" id="{985F309C-073F-A49E-B046-8A63EB22A3B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992395" y="6674152"/>
            <a:ext cx="1109939" cy="1109939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9" name="Gráfico 18" descr="Aviso com preenchimento sólido">
            <a:extLst>
              <a:ext uri="{FF2B5EF4-FFF2-40B4-BE49-F238E27FC236}">
                <a16:creationId xmlns:a16="http://schemas.microsoft.com/office/drawing/2014/main" id="{F9270215-2883-1621-57FD-083C0C521D7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101475" y="5317016"/>
            <a:ext cx="914400" cy="914400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sp>
        <p:nvSpPr>
          <p:cNvPr id="20" name="CaixaDeTexto 19">
            <a:extLst>
              <a:ext uri="{FF2B5EF4-FFF2-40B4-BE49-F238E27FC236}">
                <a16:creationId xmlns:a16="http://schemas.microsoft.com/office/drawing/2014/main" id="{883393F6-2085-F282-402D-01E2216516B5}"/>
              </a:ext>
            </a:extLst>
          </p:cNvPr>
          <p:cNvSpPr txBox="1"/>
          <p:nvPr/>
        </p:nvSpPr>
        <p:spPr>
          <a:xfrm>
            <a:off x="7740119" y="7029066"/>
            <a:ext cx="52333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000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Mudanças relevantes na política externa</a:t>
            </a: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5A1F213B-D0EB-6E4A-9CF0-BEB180428B29}"/>
              </a:ext>
            </a:extLst>
          </p:cNvPr>
          <p:cNvSpPr txBox="1"/>
          <p:nvPr/>
        </p:nvSpPr>
        <p:spPr>
          <a:xfrm>
            <a:off x="691165" y="250001"/>
            <a:ext cx="76328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200" b="1" dirty="0">
                <a:latin typeface="Arial" panose="020B0604020202020204" pitchFamily="34" charset="0"/>
                <a:ea typeface="Noto Serif" panose="02020600060500020200" pitchFamily="18" charset="0"/>
                <a:cs typeface="Arial" panose="020B0604020202020204" pitchFamily="34" charset="0"/>
              </a:rPr>
              <a:t>Marcas do Governo Trump</a:t>
            </a:r>
          </a:p>
        </p:txBody>
      </p:sp>
    </p:spTree>
    <p:extLst>
      <p:ext uri="{BB962C8B-B14F-4D97-AF65-F5344CB8AC3E}">
        <p14:creationId xmlns:p14="http://schemas.microsoft.com/office/powerpoint/2010/main" val="26365587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Background">
            <a:extLst>
              <a:ext uri="{FF2B5EF4-FFF2-40B4-BE49-F238E27FC236}">
                <a16:creationId xmlns:a16="http://schemas.microsoft.com/office/drawing/2014/main" id="{31F1881A-26CB-C978-CE53-E9E027BD97CC}"/>
              </a:ext>
            </a:extLst>
          </p:cNvPr>
          <p:cNvPicPr preferRelativeResize="0"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83071"/>
            <a:ext cx="15122525" cy="8506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3" name="Tittle">
            <a:extLst>
              <a:ext uri="{FF2B5EF4-FFF2-40B4-BE49-F238E27FC236}">
                <a16:creationId xmlns:a16="http://schemas.microsoft.com/office/drawing/2014/main" id="{5A1A3338-F52D-B346-560F-3DACEF5D280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 bwMode="auto">
          <a:xfrm>
            <a:off x="1128282" y="1153403"/>
            <a:ext cx="9475207" cy="648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3400" tIns="56685" rIns="113400" bIns="56685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r>
              <a:rPr lang="pt-BR" altLang="pt-BR" sz="3473" b="1">
                <a:solidFill>
                  <a:srgbClr val="3F3A00"/>
                </a:solidFill>
                <a:latin typeface="Playfair Display SC" pitchFamily="2" charset="77"/>
                <a:sym typeface="Playfair Display SC" pitchFamily="2" charset="77"/>
              </a:rPr>
              <a:t>Bolsa X Juros</a:t>
            </a:r>
          </a:p>
        </p:txBody>
      </p:sp>
      <p:sp>
        <p:nvSpPr>
          <p:cNvPr id="40964" name="References">
            <a:extLst>
              <a:ext uri="{FF2B5EF4-FFF2-40B4-BE49-F238E27FC236}">
                <a16:creationId xmlns:a16="http://schemas.microsoft.com/office/drawing/2014/main" id="{89043CE4-5C68-CE9B-68E3-B0CEA80E0B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971" y="7044888"/>
            <a:ext cx="13708726" cy="634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pt-BR" altLang="pt-BR" sz="1240" i="1">
                <a:latin typeface="Noto Serif" panose="02020600060500020200" pitchFamily="18" charset="0"/>
              </a:rPr>
              <a:t>Fonte: QuantumAxis
Data Base: 09/10/2025.</a:t>
            </a:r>
          </a:p>
        </p:txBody>
      </p:sp>
      <p:pic>
        <p:nvPicPr>
          <p:cNvPr id="40965" name="Picture 13">
            <a:extLst>
              <a:ext uri="{FF2B5EF4-FFF2-40B4-BE49-F238E27FC236}">
                <a16:creationId xmlns:a16="http://schemas.microsoft.com/office/drawing/2014/main" id="{AE376B04-5E33-8207-F7E3-88FE91E6B9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4709" y="2112346"/>
            <a:ext cx="10373107" cy="4847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E06155-6490-CA97-E774-B3CC29D290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1895DC49-E5DF-ED2E-A2AA-58AB83A3F10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15" name="CaixaDeTexto 14">
            <a:extLst>
              <a:ext uri="{FF2B5EF4-FFF2-40B4-BE49-F238E27FC236}">
                <a16:creationId xmlns:a16="http://schemas.microsoft.com/office/drawing/2014/main" id="{2A304892-7E34-1A98-E249-67BEF12F3D3F}"/>
              </a:ext>
            </a:extLst>
          </p:cNvPr>
          <p:cNvSpPr txBox="1"/>
          <p:nvPr/>
        </p:nvSpPr>
        <p:spPr>
          <a:xfrm>
            <a:off x="593949" y="7795978"/>
            <a:ext cx="214277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300" b="1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Fonte: Banco Central.</a:t>
            </a:r>
          </a:p>
        </p:txBody>
      </p:sp>
      <p:pic>
        <p:nvPicPr>
          <p:cNvPr id="21" name="Imagem 20">
            <a:extLst>
              <a:ext uri="{FF2B5EF4-FFF2-40B4-BE49-F238E27FC236}">
                <a16:creationId xmlns:a16="http://schemas.microsoft.com/office/drawing/2014/main" id="{FD513D93-87E3-9CB4-E4B0-2355E1F6FF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4178" y="2631116"/>
            <a:ext cx="7285351" cy="3810330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DF3FDE16-31FC-C634-146E-E82C8C9C8B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3146" y="6441446"/>
            <a:ext cx="5918578" cy="273376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B2A73378-DAC8-3246-59E1-6FE4C4E096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3948" y="2626519"/>
            <a:ext cx="6276975" cy="3819525"/>
          </a:xfrm>
          <a:prstGeom prst="rect">
            <a:avLst/>
          </a:prstGeom>
        </p:spPr>
      </p:pic>
      <p:sp>
        <p:nvSpPr>
          <p:cNvPr id="28" name="CaixaDeTexto 27">
            <a:extLst>
              <a:ext uri="{FF2B5EF4-FFF2-40B4-BE49-F238E27FC236}">
                <a16:creationId xmlns:a16="http://schemas.microsoft.com/office/drawing/2014/main" id="{B2CF4516-2369-D317-644C-26C4E6A0B666}"/>
              </a:ext>
            </a:extLst>
          </p:cNvPr>
          <p:cNvSpPr txBox="1"/>
          <p:nvPr/>
        </p:nvSpPr>
        <p:spPr>
          <a:xfrm>
            <a:off x="691165" y="250001"/>
            <a:ext cx="76328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200" b="1" dirty="0">
                <a:latin typeface="Arial" panose="020B0604020202020204" pitchFamily="34" charset="0"/>
                <a:ea typeface="Noto Serif" panose="02020600060500020200" pitchFamily="18" charset="0"/>
                <a:cs typeface="Arial" panose="020B0604020202020204" pitchFamily="34" charset="0"/>
              </a:rPr>
              <a:t>Fiscal no Brasil</a:t>
            </a:r>
          </a:p>
        </p:txBody>
      </p:sp>
    </p:spTree>
    <p:extLst>
      <p:ext uri="{BB962C8B-B14F-4D97-AF65-F5344CB8AC3E}">
        <p14:creationId xmlns:p14="http://schemas.microsoft.com/office/powerpoint/2010/main" val="27143319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4A67CE-9F59-6E74-A55E-F803799BD1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6B407C26-6F14-C856-615A-138F5304ED6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DD376173-DA1F-A58D-528E-CE1E151268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7628" y="2031261"/>
            <a:ext cx="9067269" cy="6152242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F37F9D68-870E-842F-F16E-F3D042AE9013}"/>
              </a:ext>
            </a:extLst>
          </p:cNvPr>
          <p:cNvSpPr txBox="1"/>
          <p:nvPr/>
        </p:nvSpPr>
        <p:spPr>
          <a:xfrm>
            <a:off x="691165" y="250001"/>
            <a:ext cx="76328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200" b="1" dirty="0">
                <a:latin typeface="Arial" panose="020B0604020202020204" pitchFamily="34" charset="0"/>
                <a:ea typeface="Noto Serif" panose="02020600060500020200" pitchFamily="18" charset="0"/>
                <a:cs typeface="Arial" panose="020B0604020202020204" pitchFamily="34" charset="0"/>
              </a:rPr>
              <a:t>Quem são os grandes investidores</a:t>
            </a:r>
          </a:p>
        </p:txBody>
      </p:sp>
    </p:spTree>
    <p:extLst>
      <p:ext uri="{BB962C8B-B14F-4D97-AF65-F5344CB8AC3E}">
        <p14:creationId xmlns:p14="http://schemas.microsoft.com/office/powerpoint/2010/main" val="23244375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28CE8B-4DD4-2EAC-ECE1-DA4C66CC51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54620C3C-3B21-CA4C-6708-44078D5190A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C988F51E-18AF-D6BC-D5B9-C91C3BA23D79}"/>
              </a:ext>
            </a:extLst>
          </p:cNvPr>
          <p:cNvSpPr txBox="1"/>
          <p:nvPr/>
        </p:nvSpPr>
        <p:spPr>
          <a:xfrm>
            <a:off x="691165" y="719857"/>
            <a:ext cx="76328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200" b="1" dirty="0">
                <a:latin typeface="Arial" panose="020B0604020202020204" pitchFamily="34" charset="0"/>
                <a:ea typeface="Noto Serif" panose="02020600060500020200" pitchFamily="18" charset="0"/>
                <a:cs typeface="Arial" panose="020B0604020202020204" pitchFamily="34" charset="0"/>
              </a:rPr>
              <a:t>Quem são os grandes investidores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23306F17-0E8F-12DE-AA87-AB5593595756}"/>
              </a:ext>
            </a:extLst>
          </p:cNvPr>
          <p:cNvSpPr txBox="1"/>
          <p:nvPr/>
        </p:nvSpPr>
        <p:spPr>
          <a:xfrm>
            <a:off x="720502" y="1266959"/>
            <a:ext cx="76328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200" b="1" dirty="0">
                <a:latin typeface="Arial" panose="020B0604020202020204" pitchFamily="34" charset="0"/>
                <a:ea typeface="Noto Serif" panose="02020600060500020200" pitchFamily="18" charset="0"/>
                <a:cs typeface="Arial" panose="020B0604020202020204" pitchFamily="34" charset="0"/>
              </a:rPr>
              <a:t>O que eles estão interessados??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883DD8FE-5004-2A39-7947-92EC0DB1A1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11" y="2376041"/>
            <a:ext cx="10293943" cy="1981376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F8A3CE9F-5447-18EB-182D-4B5EDE505F5A}"/>
              </a:ext>
            </a:extLst>
          </p:cNvPr>
          <p:cNvSpPr txBox="1"/>
          <p:nvPr/>
        </p:nvSpPr>
        <p:spPr>
          <a:xfrm>
            <a:off x="657258" y="5263602"/>
            <a:ext cx="7560732" cy="2076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  <a:buNone/>
            </a:pPr>
            <a:r>
              <a:rPr lang="pt-BR" sz="2200" b="1" kern="0" dirty="0">
                <a:solidFill>
                  <a:srgbClr val="000000"/>
                </a:solidFill>
                <a:effectLst/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O gringo está investindo porque:</a:t>
            </a:r>
            <a:endParaRPr lang="pt-BR" sz="2200" b="1" kern="100" dirty="0">
              <a:effectLst/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pt-BR" sz="1700" b="1" kern="0" dirty="0">
                <a:solidFill>
                  <a:srgbClr val="000000"/>
                </a:solidFill>
                <a:effectLst/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Retorno maior</a:t>
            </a:r>
            <a:r>
              <a:rPr lang="pt-BR" sz="1700" kern="0" dirty="0">
                <a:solidFill>
                  <a:srgbClr val="000000"/>
                </a:solidFill>
                <a:effectLst/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 que em países desenvolvidos</a:t>
            </a:r>
            <a:endParaRPr lang="pt-BR" sz="1700" kern="100" dirty="0">
              <a:solidFill>
                <a:srgbClr val="000000"/>
              </a:solidFill>
              <a:effectLst/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pt-BR" sz="1700" b="1" kern="0" dirty="0">
                <a:solidFill>
                  <a:srgbClr val="000000"/>
                </a:solidFill>
                <a:effectLst/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Diversificação global</a:t>
            </a:r>
            <a:endParaRPr lang="pt-BR" sz="1700" kern="100" dirty="0">
              <a:solidFill>
                <a:srgbClr val="000000"/>
              </a:solidFill>
              <a:effectLst/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pt-BR" sz="1700" b="1" kern="0" dirty="0">
                <a:solidFill>
                  <a:srgbClr val="000000"/>
                </a:solidFill>
                <a:effectLst/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Exposição a commodities e ativos reais</a:t>
            </a:r>
            <a:endParaRPr lang="pt-BR" sz="1700" kern="100" dirty="0">
              <a:solidFill>
                <a:srgbClr val="000000"/>
              </a:solidFill>
              <a:effectLst/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pt-BR" sz="1700" b="1" kern="0" dirty="0">
                <a:solidFill>
                  <a:srgbClr val="000000"/>
                </a:solidFill>
                <a:effectLst/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Risco é calculado e precificado</a:t>
            </a:r>
            <a:endParaRPr lang="pt-BR" sz="1700" kern="100" dirty="0">
              <a:solidFill>
                <a:srgbClr val="000000"/>
              </a:solidFill>
              <a:effectLst/>
              <a:latin typeface="Noto Serif" panose="02020600060500020200" pitchFamily="18" charset="0"/>
              <a:ea typeface="Noto Serif" panose="02020600060500020200" pitchFamily="18" charset="0"/>
              <a:cs typeface="Noto Serif" panose="02020600060500020200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58152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135E47-3691-C596-5030-7549C02A12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2BF29E03-D8E3-AF82-66FC-F09382CC3EC8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A789F9B-E655-D99A-5760-68CA2031D8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5360" y="796061"/>
            <a:ext cx="8071804" cy="748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3976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EE557A-1FA4-E0A9-2498-A03254F179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75F95180-DC86-18AB-7119-E914064088D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7639A30D-ECCB-1587-8B9E-480E241646D4}"/>
              </a:ext>
            </a:extLst>
          </p:cNvPr>
          <p:cNvSpPr txBox="1"/>
          <p:nvPr/>
        </p:nvSpPr>
        <p:spPr>
          <a:xfrm>
            <a:off x="691165" y="719857"/>
            <a:ext cx="76328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200" b="1" dirty="0"/>
              <a:t>Mas para onde vai esse Fluxo??</a:t>
            </a: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38A96A4C-4E0E-8E10-84A3-9DDBE101CD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486" y="2304033"/>
            <a:ext cx="9144793" cy="5334462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7B07C59D-CA07-85B4-B256-0C2593AC3B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45992" y="2926931"/>
            <a:ext cx="2438740" cy="3753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8228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0723E9-EC4C-A858-CE01-2EE351857B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2A4A7B2F-DEF8-D15B-575B-615DFDC6BA5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0888A1F-47DF-A238-42BB-493F79B27B1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  <a:duotone>
              <a:prstClr val="black"/>
              <a:srgbClr val="A12523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1633825" y="1982054"/>
            <a:ext cx="11904101" cy="5218523"/>
          </a:xfrm>
          <a:prstGeom prst="rect">
            <a:avLst/>
          </a:prstGeom>
        </p:spPr>
      </p:pic>
      <p:sp>
        <p:nvSpPr>
          <p:cNvPr id="8" name="CaixaDeTexto 1">
            <a:extLst>
              <a:ext uri="{FF2B5EF4-FFF2-40B4-BE49-F238E27FC236}">
                <a16:creationId xmlns:a16="http://schemas.microsoft.com/office/drawing/2014/main" id="{5BB5774D-83E9-D696-B837-6E54D642D65F}"/>
              </a:ext>
            </a:extLst>
          </p:cNvPr>
          <p:cNvSpPr txBox="1"/>
          <p:nvPr/>
        </p:nvSpPr>
        <p:spPr>
          <a:xfrm>
            <a:off x="9987308" y="7344593"/>
            <a:ext cx="35283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dirty="0"/>
              <a:t>Fonte: Oceans14.</a:t>
            </a:r>
          </a:p>
          <a:p>
            <a:pPr algn="r"/>
            <a:r>
              <a:rPr lang="pt-BR" dirty="0"/>
              <a:t>Data Base: 02/04/2026.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1F7EB17D-2376-B0F6-B069-1BFCFDF3050D}"/>
              </a:ext>
            </a:extLst>
          </p:cNvPr>
          <p:cNvSpPr txBox="1"/>
          <p:nvPr/>
        </p:nvSpPr>
        <p:spPr>
          <a:xfrm>
            <a:off x="691165" y="889060"/>
            <a:ext cx="76328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200" b="1" dirty="0" err="1"/>
              <a:t>P</a:t>
            </a:r>
            <a:r>
              <a:rPr lang="pt-BR" sz="2200" b="1" dirty="0"/>
              <a:t>/L</a:t>
            </a:r>
          </a:p>
        </p:txBody>
      </p:sp>
    </p:spTree>
    <p:extLst>
      <p:ext uri="{BB962C8B-B14F-4D97-AF65-F5344CB8AC3E}">
        <p14:creationId xmlns:p14="http://schemas.microsoft.com/office/powerpoint/2010/main" val="14686814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AA9116-5731-71B3-7744-C14D632612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B5FDA99B-CFEE-F2C5-2424-21616AE4D49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22EA4A01-AA87-7E94-34CD-4245FFED66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558" y="1525637"/>
            <a:ext cx="11286026" cy="639502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3EA8BB98-EFC2-E695-FF0D-2C194305E868}"/>
              </a:ext>
            </a:extLst>
          </p:cNvPr>
          <p:cNvSpPr txBox="1"/>
          <p:nvPr/>
        </p:nvSpPr>
        <p:spPr>
          <a:xfrm>
            <a:off x="691165" y="250001"/>
            <a:ext cx="76328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>
                <a:latin typeface="Arial" panose="020B0604020202020204" pitchFamily="34" charset="0"/>
                <a:ea typeface="Noto Serif" panose="02020600060500020200" pitchFamily="18" charset="0"/>
                <a:cs typeface="Arial" panose="020B0604020202020204" pitchFamily="34" charset="0"/>
              </a:rPr>
              <a:t>O longo prazo..</a:t>
            </a:r>
          </a:p>
        </p:txBody>
      </p:sp>
    </p:spTree>
    <p:extLst>
      <p:ext uri="{BB962C8B-B14F-4D97-AF65-F5344CB8AC3E}">
        <p14:creationId xmlns:p14="http://schemas.microsoft.com/office/powerpoint/2010/main" val="22722845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89CD3F-BD32-A219-08D9-C1EFF5BE21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FB0173EB-417E-8A87-2F8B-75C22327A1B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8" name="CaixaDeTexto 1">
            <a:extLst>
              <a:ext uri="{FF2B5EF4-FFF2-40B4-BE49-F238E27FC236}">
                <a16:creationId xmlns:a16="http://schemas.microsoft.com/office/drawing/2014/main" id="{CB1B36F1-0012-7867-30AB-85350AC360B9}"/>
              </a:ext>
            </a:extLst>
          </p:cNvPr>
          <p:cNvSpPr txBox="1"/>
          <p:nvPr/>
        </p:nvSpPr>
        <p:spPr>
          <a:xfrm>
            <a:off x="9987308" y="7344593"/>
            <a:ext cx="35283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dirty="0"/>
              <a:t>Fonte: Guepardo.</a:t>
            </a:r>
          </a:p>
          <a:p>
            <a:pPr algn="r"/>
            <a:r>
              <a:rPr lang="pt-BR" dirty="0"/>
              <a:t>Data Base: 31/03/2026.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69A71A9D-FE55-57F1-8ABF-42B2611EF84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55148" y="1568813"/>
            <a:ext cx="13932449" cy="5343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62598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CC229C-8FF7-F432-EF86-06FD4F2419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565A6E6C-1A7D-A2F3-8699-79F38C9255C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30C18266-9F2E-42DC-C4D3-C3E68BC5E3DC}"/>
              </a:ext>
            </a:extLst>
          </p:cNvPr>
          <p:cNvSpPr txBox="1"/>
          <p:nvPr/>
        </p:nvSpPr>
        <p:spPr>
          <a:xfrm>
            <a:off x="691165" y="889060"/>
            <a:ext cx="76328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200" b="1" dirty="0"/>
              <a:t>Monitorar: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BB803FC0-FAF0-6C5C-2981-FF4674B5CAD0}"/>
              </a:ext>
            </a:extLst>
          </p:cNvPr>
          <p:cNvSpPr txBox="1"/>
          <p:nvPr/>
        </p:nvSpPr>
        <p:spPr>
          <a:xfrm>
            <a:off x="720502" y="2039516"/>
            <a:ext cx="7632848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Fluxo</a:t>
            </a:r>
          </a:p>
          <a:p>
            <a:endParaRPr lang="pt-BR" dirty="0"/>
          </a:p>
          <a:p>
            <a:r>
              <a:rPr lang="pt-BR" dirty="0"/>
              <a:t>Inflação</a:t>
            </a:r>
          </a:p>
          <a:p>
            <a:endParaRPr lang="pt-BR" dirty="0"/>
          </a:p>
          <a:p>
            <a:r>
              <a:rPr lang="pt-BR" dirty="0"/>
              <a:t>Piora de Guerras</a:t>
            </a:r>
          </a:p>
          <a:p>
            <a:endParaRPr lang="pt-BR" dirty="0"/>
          </a:p>
          <a:p>
            <a:r>
              <a:rPr lang="pt-BR" dirty="0"/>
              <a:t>Olhar os sinais no relatório Focus – para Brasil</a:t>
            </a:r>
          </a:p>
        </p:txBody>
      </p:sp>
    </p:spTree>
    <p:extLst>
      <p:ext uri="{BB962C8B-B14F-4D97-AF65-F5344CB8AC3E}">
        <p14:creationId xmlns:p14="http://schemas.microsoft.com/office/powerpoint/2010/main" val="6318614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A9D2F5-1F7E-54A5-1960-D613E3DB54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E0C0023D-7853-6341-165D-EB0E5EDDF54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32E986D5-71C5-5982-F21B-73E9BA73F6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78" y="1968821"/>
            <a:ext cx="8292213" cy="6196683"/>
          </a:xfrm>
          <a:prstGeom prst="rect">
            <a:avLst/>
          </a:prstGeom>
        </p:spPr>
      </p:pic>
      <p:pic>
        <p:nvPicPr>
          <p:cNvPr id="2056" name="Picture 8" descr="La inversión pasiva en índices en 10 citas definitivas - Gestión Pasiva">
            <a:extLst>
              <a:ext uri="{FF2B5EF4-FFF2-40B4-BE49-F238E27FC236}">
                <a16:creationId xmlns:a16="http://schemas.microsoft.com/office/drawing/2014/main" id="{C61AEDE6-8C24-0A9B-ECD1-9CD0773A36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3267" y="2209000"/>
            <a:ext cx="1152291" cy="1152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Princípios de Ray Dalio: Arquiteto da Bridgewater e do Investimento Moderno  | EBC Financial Group">
            <a:extLst>
              <a:ext uri="{FF2B5EF4-FFF2-40B4-BE49-F238E27FC236}">
                <a16:creationId xmlns:a16="http://schemas.microsoft.com/office/drawing/2014/main" id="{F9A2319C-E1F6-7A98-6AA3-E7061ECCD9B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019" r="35343"/>
          <a:stretch>
            <a:fillRect/>
          </a:stretch>
        </p:blipFill>
        <p:spPr bwMode="auto">
          <a:xfrm>
            <a:off x="9784088" y="4093010"/>
            <a:ext cx="1430648" cy="1237474"/>
          </a:xfrm>
          <a:prstGeom prst="ellipse">
            <a:avLst/>
          </a:prstGeom>
          <a:ln w="63500" cap="rnd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21 of the Greatest Investors of All Time - HubPages">
            <a:extLst>
              <a:ext uri="{FF2B5EF4-FFF2-40B4-BE49-F238E27FC236}">
                <a16:creationId xmlns:a16="http://schemas.microsoft.com/office/drawing/2014/main" id="{63C2E8C3-51D2-CEC5-D174-44BE5E4F50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32" r="19243"/>
          <a:stretch>
            <a:fillRect/>
          </a:stretch>
        </p:blipFill>
        <p:spPr bwMode="auto">
          <a:xfrm>
            <a:off x="9808419" y="6227340"/>
            <a:ext cx="1381986" cy="1514429"/>
          </a:xfrm>
          <a:prstGeom prst="ellipse">
            <a:avLst/>
          </a:prstGeom>
          <a:ln w="63500" cap="rnd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37EAA4AC-F2CE-8FC9-35F7-31696EBD63A0}"/>
              </a:ext>
            </a:extLst>
          </p:cNvPr>
          <p:cNvSpPr txBox="1"/>
          <p:nvPr/>
        </p:nvSpPr>
        <p:spPr>
          <a:xfrm>
            <a:off x="9602311" y="3498244"/>
            <a:ext cx="190419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500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Harry Markowitz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9C398323-C60F-D241-3957-11E19704949F}"/>
              </a:ext>
            </a:extLst>
          </p:cNvPr>
          <p:cNvSpPr txBox="1"/>
          <p:nvPr/>
        </p:nvSpPr>
        <p:spPr>
          <a:xfrm>
            <a:off x="10002596" y="5455746"/>
            <a:ext cx="107296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500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Ray Dalio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7E727111-C098-F8DD-59FE-E0FF403EEC86}"/>
              </a:ext>
            </a:extLst>
          </p:cNvPr>
          <p:cNvSpPr txBox="1"/>
          <p:nvPr/>
        </p:nvSpPr>
        <p:spPr>
          <a:xfrm>
            <a:off x="9602311" y="7818104"/>
            <a:ext cx="190419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500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Benjamin Graham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B119858B-382B-0A6B-096F-39A68C9793F4}"/>
              </a:ext>
            </a:extLst>
          </p:cNvPr>
          <p:cNvSpPr txBox="1"/>
          <p:nvPr/>
        </p:nvSpPr>
        <p:spPr>
          <a:xfrm>
            <a:off x="11521293" y="2588334"/>
            <a:ext cx="32407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400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“A diversificação é o único 'almoço grátis' nas finanças”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55606A85-4EE5-2A04-9817-E3D0E83FAB12}"/>
              </a:ext>
            </a:extLst>
          </p:cNvPr>
          <p:cNvSpPr txBox="1"/>
          <p:nvPr/>
        </p:nvSpPr>
        <p:spPr>
          <a:xfrm>
            <a:off x="11521293" y="4513164"/>
            <a:ext cx="324078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400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“O segredo é ter apostas diversificadas e não correlacionadas que se equilibram. Isso reduz o risco em cerca de 80% sem reduzir o retorno.”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320F6B45-29D3-B4EC-9489-77D19C122EDE}"/>
              </a:ext>
            </a:extLst>
          </p:cNvPr>
          <p:cNvSpPr txBox="1"/>
          <p:nvPr/>
        </p:nvSpPr>
        <p:spPr>
          <a:xfrm>
            <a:off x="11521293" y="6615222"/>
            <a:ext cx="324078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400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“A diversificação é uma parte estabelecida do investimento conservador”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6D55BAC6-EED4-D0C3-382A-80D0AC6FB9EE}"/>
              </a:ext>
            </a:extLst>
          </p:cNvPr>
          <p:cNvSpPr txBox="1"/>
          <p:nvPr/>
        </p:nvSpPr>
        <p:spPr>
          <a:xfrm>
            <a:off x="691165" y="250001"/>
            <a:ext cx="76328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200" b="1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Diversificação é sempre a solução</a:t>
            </a:r>
          </a:p>
        </p:txBody>
      </p:sp>
    </p:spTree>
    <p:extLst>
      <p:ext uri="{BB962C8B-B14F-4D97-AF65-F5344CB8AC3E}">
        <p14:creationId xmlns:p14="http://schemas.microsoft.com/office/powerpoint/2010/main" val="269929207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D84867-D5BD-F293-187C-6E33844BDD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1">
            <a:extLst>
              <a:ext uri="{FF2B5EF4-FFF2-40B4-BE49-F238E27FC236}">
                <a16:creationId xmlns:a16="http://schemas.microsoft.com/office/drawing/2014/main" id="{35EA94EB-1A2F-81AB-716E-5D78B6A6979C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936526" y="935881"/>
            <a:ext cx="12546287" cy="781511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DBA321D9-9FD8-0085-952F-0F70CE72340E}"/>
              </a:ext>
            </a:extLst>
          </p:cNvPr>
          <p:cNvSpPr txBox="1"/>
          <p:nvPr/>
        </p:nvSpPr>
        <p:spPr>
          <a:xfrm>
            <a:off x="691165" y="250001"/>
            <a:ext cx="76328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200" b="1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Os grandes vitoriosos são os que possuem paciência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F0509632-6DB5-B249-BFD9-CC1A919BEA2E}"/>
              </a:ext>
            </a:extLst>
          </p:cNvPr>
          <p:cNvSpPr/>
          <p:nvPr/>
        </p:nvSpPr>
        <p:spPr>
          <a:xfrm>
            <a:off x="10945638" y="680888"/>
            <a:ext cx="3485722" cy="18391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29BC51B3-6241-000B-F8F3-A3A8FD15FB0A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EE30F0DC-3CB6-F7EE-5D49-12C84AEA83AB}"/>
              </a:ext>
            </a:extLst>
          </p:cNvPr>
          <p:cNvSpPr txBox="1"/>
          <p:nvPr/>
        </p:nvSpPr>
        <p:spPr bwMode="auto">
          <a:xfrm>
            <a:off x="8623523" y="1253255"/>
            <a:ext cx="3389091" cy="13388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1" rIns="91423" bIns="45711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/>
                <a:ea typeface="+mj-ea"/>
                <a:cs typeface="+mj-cs"/>
              </a:rPr>
              <a:t>Desde 2001: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BR" b="1" kern="0" dirty="0">
                <a:latin typeface="Trebuchet MS"/>
                <a:ea typeface="+mj-ea"/>
                <a:cs typeface="+mj-cs"/>
              </a:rPr>
              <a:t>59,0% +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/>
                <a:ea typeface="+mj-ea"/>
                <a:cs typeface="+mj-cs"/>
              </a:rPr>
              <a:t>41,0% </a:t>
            </a:r>
            <a:r>
              <a:rPr kumimoji="0" lang="pt-BR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/>
                <a:ea typeface="+mj-ea"/>
                <a:cs typeface="+mj-cs"/>
              </a:rPr>
              <a:t>-</a:t>
            </a:r>
            <a:endParaRPr kumimoji="0" lang="en-US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7895374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E756BE-9D14-AAD3-A9C3-D8794FB112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1">
            <a:extLst>
              <a:ext uri="{FF2B5EF4-FFF2-40B4-BE49-F238E27FC236}">
                <a16:creationId xmlns:a16="http://schemas.microsoft.com/office/drawing/2014/main" id="{75A903CA-66EF-AF95-768F-CB9A441282A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/>
        </p:blipFill>
        <p:spPr>
          <a:xfrm>
            <a:off x="936527" y="935881"/>
            <a:ext cx="12546285" cy="781511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AC337880-DF5F-EC0E-ECE8-6AFE47672CBE}"/>
              </a:ext>
            </a:extLst>
          </p:cNvPr>
          <p:cNvSpPr txBox="1"/>
          <p:nvPr/>
        </p:nvSpPr>
        <p:spPr>
          <a:xfrm>
            <a:off x="691165" y="250001"/>
            <a:ext cx="763284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200" b="1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Os grandes vitoriosos são os que possuem paciência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6E0B70AE-6017-57C9-3B02-ACC955BD6833}"/>
              </a:ext>
            </a:extLst>
          </p:cNvPr>
          <p:cNvSpPr/>
          <p:nvPr/>
        </p:nvSpPr>
        <p:spPr>
          <a:xfrm>
            <a:off x="10945638" y="680888"/>
            <a:ext cx="3485722" cy="18391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33E8CA45-37D4-17EE-C3C8-C3990424B37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83525BAF-194F-E424-9AD9-A3A6EA3AEABD}"/>
              </a:ext>
            </a:extLst>
          </p:cNvPr>
          <p:cNvSpPr txBox="1"/>
          <p:nvPr/>
        </p:nvSpPr>
        <p:spPr bwMode="auto">
          <a:xfrm>
            <a:off x="7936636" y="2035951"/>
            <a:ext cx="3389091" cy="13388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23" tIns="45711" rIns="91423" bIns="45711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/>
                <a:ea typeface="+mj-ea"/>
                <a:cs typeface="+mj-cs"/>
              </a:rPr>
              <a:t>Desde 2001: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pt-BR" b="1" kern="0" dirty="0">
                <a:latin typeface="Trebuchet MS"/>
                <a:ea typeface="+mj-ea"/>
                <a:cs typeface="+mj-cs"/>
              </a:rPr>
              <a:t>74,2% +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rebuchet MS"/>
                <a:ea typeface="+mj-ea"/>
                <a:cs typeface="+mj-cs"/>
              </a:rPr>
              <a:t>25,8% </a:t>
            </a:r>
            <a:r>
              <a:rPr kumimoji="0" lang="pt-BR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/>
                <a:ea typeface="+mj-ea"/>
                <a:cs typeface="+mj-cs"/>
              </a:rPr>
              <a:t>-</a:t>
            </a:r>
            <a:endParaRPr kumimoji="0" lang="en-US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38509721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62BCC2-CC9A-D327-27D0-FA101BFF3D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28711F68-DC00-2CC8-3E73-7DCD6CD2538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A2B4256A-2C0F-2EF4-4875-0832F7A3DE00}"/>
              </a:ext>
            </a:extLst>
          </p:cNvPr>
          <p:cNvSpPr txBox="1"/>
          <p:nvPr/>
        </p:nvSpPr>
        <p:spPr>
          <a:xfrm>
            <a:off x="691165" y="3941633"/>
            <a:ext cx="76328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200" b="1" dirty="0">
                <a:latin typeface="Noto Serif" panose="02020600060500020200" pitchFamily="18" charset="0"/>
                <a:ea typeface="Noto Serif" panose="02020600060500020200" pitchFamily="18" charset="0"/>
                <a:cs typeface="Noto Serif" panose="02020600060500020200" pitchFamily="18" charset="0"/>
              </a:rPr>
              <a:t>Obrigado..</a:t>
            </a:r>
          </a:p>
        </p:txBody>
      </p:sp>
    </p:spTree>
    <p:extLst>
      <p:ext uri="{BB962C8B-B14F-4D97-AF65-F5344CB8AC3E}">
        <p14:creationId xmlns:p14="http://schemas.microsoft.com/office/powerpoint/2010/main" val="6101849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Google Shape;155;p24">
            <a:extLst>
              <a:ext uri="{FF2B5EF4-FFF2-40B4-BE49-F238E27FC236}">
                <a16:creationId xmlns:a16="http://schemas.microsoft.com/office/drawing/2014/main" id="{F38F3B66-4829-2073-13B8-9F54866A8D2D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06700"/>
            <a:ext cx="15122525" cy="8506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Google Shape;157;p24">
            <a:extLst>
              <a:ext uri="{FF2B5EF4-FFF2-40B4-BE49-F238E27FC236}">
                <a16:creationId xmlns:a16="http://schemas.microsoft.com/office/drawing/2014/main" id="{65DF13DC-1185-5BC0-79DB-7B06F3B767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9172" y="5871317"/>
            <a:ext cx="9687868" cy="763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3400" tIns="113400" rIns="113400" bIns="113400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r>
              <a:rPr lang="pt-BR" altLang="pt-BR" sz="3473"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rPr>
              <a:t>               </a:t>
            </a:r>
          </a:p>
        </p:txBody>
      </p:sp>
      <p:sp>
        <p:nvSpPr>
          <p:cNvPr id="6148" name="Google Shape;156;p24">
            <a:extLst>
              <a:ext uri="{FF2B5EF4-FFF2-40B4-BE49-F238E27FC236}">
                <a16:creationId xmlns:a16="http://schemas.microsoft.com/office/drawing/2014/main" id="{492E28CF-754A-5154-A0F5-6009A5267F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48486" y="1314868"/>
            <a:ext cx="3599476" cy="156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3400" tIns="56685" rIns="113400" bIns="56685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algn="ctr" eaLnBrk="1" hangingPunct="1"/>
            <a:r>
              <a:rPr lang="pt-BR" altLang="pt-BR" sz="4714" b="1">
                <a:solidFill>
                  <a:srgbClr val="4D2D2C"/>
                </a:solidFill>
                <a:latin typeface="Noto Serif" panose="02020600060500020200" pitchFamily="18" charset="0"/>
                <a:sym typeface="Playfair Display SC" pitchFamily="2" charset="77"/>
              </a:rPr>
              <a:t>SOBRE A EMPRESA</a:t>
            </a:r>
          </a:p>
        </p:txBody>
      </p:sp>
      <p:sp>
        <p:nvSpPr>
          <p:cNvPr id="6" name="Google Shape;156;p24">
            <a:extLst>
              <a:ext uri="{FF2B5EF4-FFF2-40B4-BE49-F238E27FC236}">
                <a16:creationId xmlns:a16="http://schemas.microsoft.com/office/drawing/2014/main" id="{BEF2344E-9A55-25BE-58C1-15F0551EA6C5}"/>
              </a:ext>
            </a:extLst>
          </p:cNvPr>
          <p:cNvSpPr txBox="1"/>
          <p:nvPr/>
        </p:nvSpPr>
        <p:spPr>
          <a:xfrm>
            <a:off x="8232719" y="3073257"/>
            <a:ext cx="6303021" cy="5306861"/>
          </a:xfrm>
          <a:prstGeom prst="rect">
            <a:avLst/>
          </a:prstGeom>
          <a:noFill/>
          <a:ln>
            <a:noFill/>
          </a:ln>
        </p:spPr>
        <p:txBody>
          <a:bodyPr spcFirstLastPara="1" lIns="113400" tIns="56685" rIns="113400" bIns="56685">
            <a:spAutoFit/>
          </a:bodyPr>
          <a:lstStyle/>
          <a:p>
            <a:pPr algn="ctr">
              <a:buClr>
                <a:srgbClr val="000000"/>
              </a:buClr>
              <a:defRPr/>
            </a:pPr>
            <a:r>
              <a:rPr lang="pt-BR" sz="2481" b="1" kern="0" dirty="0">
                <a:solidFill>
                  <a:srgbClr val="4D2D2C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  <a:sym typeface="Playfair Display SC"/>
              </a:rPr>
              <a:t>PROPÓSITO: UNIDADE E LINGUAGEM</a:t>
            </a:r>
          </a:p>
          <a:p>
            <a:pPr algn="ctr">
              <a:buClr>
                <a:srgbClr val="000000"/>
              </a:buClr>
              <a:defRPr/>
            </a:pPr>
            <a:endParaRPr lang="pt-BR" sz="2233" b="1" kern="0" dirty="0">
              <a:solidFill>
                <a:srgbClr val="4D2D2C"/>
              </a:solidFill>
              <a:latin typeface="Noto Serif" panose="02020502060505020204" pitchFamily="18" charset="0"/>
              <a:ea typeface="Noto Serif" panose="02020502060505020204" pitchFamily="18" charset="0"/>
              <a:cs typeface="Noto Serif" panose="02020502060505020204" pitchFamily="18" charset="0"/>
              <a:sym typeface="Playfair Display SC"/>
            </a:endParaRPr>
          </a:p>
          <a:p>
            <a:pPr algn="ctr">
              <a:buClr>
                <a:srgbClr val="000000"/>
              </a:buClr>
              <a:defRPr/>
            </a:pPr>
            <a:r>
              <a:rPr lang="pt-BR" sz="2233" b="1" kern="0" dirty="0">
                <a:solidFill>
                  <a:srgbClr val="4D2D2C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  <a:sym typeface="Playfair Display SC"/>
              </a:rPr>
              <a:t>+100</a:t>
            </a:r>
            <a:r>
              <a:rPr lang="pt-BR" sz="2233" kern="0" dirty="0">
                <a:solidFill>
                  <a:schemeClr val="bg1">
                    <a:lumMod val="65000"/>
                  </a:schemeClr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  <a:sym typeface="Playfair Display SC"/>
              </a:rPr>
              <a:t> clientes RPPS</a:t>
            </a:r>
          </a:p>
          <a:p>
            <a:pPr algn="ctr">
              <a:buClr>
                <a:srgbClr val="000000"/>
              </a:buClr>
              <a:defRPr/>
            </a:pPr>
            <a:endParaRPr lang="pt-BR" sz="2233" kern="0" dirty="0">
              <a:solidFill>
                <a:schemeClr val="bg1">
                  <a:lumMod val="65000"/>
                </a:schemeClr>
              </a:solidFill>
              <a:latin typeface="Noto Serif" panose="02020502060505020204" pitchFamily="18" charset="0"/>
              <a:ea typeface="Noto Serif" panose="02020502060505020204" pitchFamily="18" charset="0"/>
              <a:cs typeface="Noto Serif" panose="02020502060505020204" pitchFamily="18" charset="0"/>
              <a:sym typeface="Playfair Display SC"/>
            </a:endParaRPr>
          </a:p>
          <a:p>
            <a:pPr algn="ctr">
              <a:buClr>
                <a:srgbClr val="000000"/>
              </a:buClr>
              <a:defRPr/>
            </a:pPr>
            <a:r>
              <a:rPr lang="pt-BR" sz="2233" b="1" kern="0" dirty="0">
                <a:solidFill>
                  <a:srgbClr val="4D2D2C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  <a:sym typeface="Playfair Display SC"/>
              </a:rPr>
              <a:t>R$ 3,2 bilhões </a:t>
            </a:r>
            <a:r>
              <a:rPr lang="pt-BR" sz="2233" kern="0" dirty="0">
                <a:solidFill>
                  <a:schemeClr val="bg1">
                    <a:lumMod val="65000"/>
                  </a:schemeClr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  <a:sym typeface="Playfair Display SC"/>
              </a:rPr>
              <a:t>de </a:t>
            </a:r>
            <a:r>
              <a:rPr lang="pt-BR" sz="2233" kern="0" dirty="0" err="1">
                <a:solidFill>
                  <a:schemeClr val="bg1">
                    <a:lumMod val="65000"/>
                  </a:schemeClr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  <a:sym typeface="Playfair Display SC"/>
              </a:rPr>
              <a:t>AuC</a:t>
            </a:r>
            <a:endParaRPr lang="pt-BR" sz="2233" kern="0" dirty="0">
              <a:solidFill>
                <a:schemeClr val="bg1">
                  <a:lumMod val="65000"/>
                </a:schemeClr>
              </a:solidFill>
              <a:latin typeface="Noto Serif" panose="02020502060505020204" pitchFamily="18" charset="0"/>
              <a:ea typeface="Noto Serif" panose="02020502060505020204" pitchFamily="18" charset="0"/>
              <a:cs typeface="Noto Serif" panose="02020502060505020204" pitchFamily="18" charset="0"/>
              <a:sym typeface="Playfair Display SC"/>
            </a:endParaRPr>
          </a:p>
          <a:p>
            <a:pPr algn="ctr">
              <a:buClr>
                <a:srgbClr val="000000"/>
              </a:buClr>
              <a:defRPr/>
            </a:pPr>
            <a:endParaRPr lang="pt-BR" sz="2233" kern="0" dirty="0">
              <a:solidFill>
                <a:schemeClr val="bg1">
                  <a:lumMod val="65000"/>
                </a:schemeClr>
              </a:solidFill>
              <a:latin typeface="Noto Serif" panose="02020502060505020204" pitchFamily="18" charset="0"/>
              <a:ea typeface="Noto Serif" panose="02020502060505020204" pitchFamily="18" charset="0"/>
              <a:cs typeface="Noto Serif" panose="02020502060505020204" pitchFamily="18" charset="0"/>
              <a:sym typeface="Playfair Display SC"/>
            </a:endParaRPr>
          </a:p>
          <a:p>
            <a:pPr algn="ctr">
              <a:buClr>
                <a:srgbClr val="000000"/>
              </a:buClr>
              <a:defRPr/>
            </a:pPr>
            <a:r>
              <a:rPr lang="pt-BR" sz="2233" b="1" kern="0" dirty="0">
                <a:solidFill>
                  <a:srgbClr val="4D2D2C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  <a:sym typeface="Playfair Display SC"/>
              </a:rPr>
              <a:t>18</a:t>
            </a:r>
            <a:r>
              <a:rPr lang="pt-BR" sz="2233" kern="0" dirty="0">
                <a:solidFill>
                  <a:schemeClr val="bg1">
                    <a:lumMod val="65000"/>
                  </a:schemeClr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  <a:sym typeface="Playfair Display SC"/>
              </a:rPr>
              <a:t> colaboradores</a:t>
            </a:r>
          </a:p>
          <a:p>
            <a:pPr algn="ctr">
              <a:buClr>
                <a:srgbClr val="000000"/>
              </a:buClr>
              <a:defRPr/>
            </a:pPr>
            <a:r>
              <a:rPr lang="pt-BR" sz="3349" kern="0" dirty="0">
                <a:solidFill>
                  <a:schemeClr val="bg1">
                    <a:lumMod val="65000"/>
                  </a:schemeClr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  <a:sym typeface="Playfair Display SC"/>
              </a:rPr>
              <a:t>(8 comerciais)</a:t>
            </a:r>
          </a:p>
          <a:p>
            <a:pPr algn="ctr">
              <a:buClr>
                <a:srgbClr val="000000"/>
              </a:buClr>
              <a:defRPr/>
            </a:pPr>
            <a:endParaRPr lang="pt-BR" sz="3349" kern="0" dirty="0">
              <a:solidFill>
                <a:schemeClr val="bg1">
                  <a:lumMod val="65000"/>
                </a:schemeClr>
              </a:solidFill>
              <a:latin typeface="Noto Serif" panose="02020502060505020204" pitchFamily="18" charset="0"/>
              <a:ea typeface="Noto Serif" panose="02020502060505020204" pitchFamily="18" charset="0"/>
              <a:cs typeface="Noto Serif" panose="02020502060505020204" pitchFamily="18" charset="0"/>
              <a:sym typeface="Playfair Display SC"/>
            </a:endParaRPr>
          </a:p>
          <a:p>
            <a:pPr algn="ctr">
              <a:buClr>
                <a:srgbClr val="000000"/>
              </a:buClr>
              <a:defRPr/>
            </a:pPr>
            <a:r>
              <a:rPr lang="pt-BR" sz="2233" b="1" kern="0" dirty="0">
                <a:solidFill>
                  <a:srgbClr val="4D2D2C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  <a:sym typeface="Playfair Display SC"/>
              </a:rPr>
              <a:t>+20 anos</a:t>
            </a:r>
            <a:r>
              <a:rPr lang="pt-BR" sz="2233" kern="0" dirty="0">
                <a:solidFill>
                  <a:schemeClr val="bg1">
                    <a:lumMod val="65000"/>
                  </a:schemeClr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  <a:sym typeface="Playfair Display SC"/>
              </a:rPr>
              <a:t> de histórico profissional no mercado financeiro</a:t>
            </a:r>
          </a:p>
          <a:p>
            <a:pPr algn="ctr">
              <a:buClr>
                <a:srgbClr val="000000"/>
              </a:buClr>
              <a:defRPr/>
            </a:pPr>
            <a:endParaRPr lang="pt-BR" sz="2233" kern="0" dirty="0">
              <a:solidFill>
                <a:schemeClr val="bg1">
                  <a:lumMod val="65000"/>
                </a:schemeClr>
              </a:solidFill>
              <a:latin typeface="Noto Serif" panose="02020502060505020204" pitchFamily="18" charset="0"/>
              <a:ea typeface="Noto Serif" panose="02020502060505020204" pitchFamily="18" charset="0"/>
              <a:cs typeface="Noto Serif" panose="02020502060505020204" pitchFamily="18" charset="0"/>
              <a:sym typeface="Playfair Display SC"/>
            </a:endParaRPr>
          </a:p>
          <a:p>
            <a:pPr algn="ctr">
              <a:buClr>
                <a:srgbClr val="000000"/>
              </a:buClr>
              <a:defRPr/>
            </a:pPr>
            <a:r>
              <a:rPr lang="pt-BR" sz="2233" kern="0" dirty="0">
                <a:solidFill>
                  <a:schemeClr val="bg1">
                    <a:lumMod val="65000"/>
                  </a:schemeClr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  <a:sym typeface="Playfair Display SC"/>
              </a:rPr>
              <a:t>Produtos </a:t>
            </a:r>
            <a:r>
              <a:rPr lang="pt-BR" sz="2233" kern="0" dirty="0" err="1">
                <a:solidFill>
                  <a:schemeClr val="bg1">
                    <a:lumMod val="65000"/>
                  </a:schemeClr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  <a:sym typeface="Playfair Display SC"/>
              </a:rPr>
              <a:t>multiestratégicos</a:t>
            </a:r>
            <a:r>
              <a:rPr lang="pt-BR" sz="2233" kern="0" dirty="0">
                <a:solidFill>
                  <a:schemeClr val="bg1">
                    <a:lumMod val="65000"/>
                  </a:schemeClr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  <a:sym typeface="Playfair Display SC"/>
              </a:rPr>
              <a:t>, com </a:t>
            </a:r>
            <a:r>
              <a:rPr lang="pt-BR" sz="2233" b="1" kern="0" dirty="0">
                <a:solidFill>
                  <a:srgbClr val="4D2D2C"/>
                </a:solidFill>
                <a:latin typeface="Noto Serif" panose="02020502060505020204" pitchFamily="18" charset="0"/>
                <a:ea typeface="Noto Serif" panose="02020502060505020204" pitchFamily="18" charset="0"/>
                <a:cs typeface="Noto Serif" panose="02020502060505020204" pitchFamily="18" charset="0"/>
                <a:sym typeface="Playfair Display SC"/>
              </a:rPr>
              <a:t>4 gestoras + 2 plataformas</a:t>
            </a:r>
          </a:p>
        </p:txBody>
      </p:sp>
      <p:pic>
        <p:nvPicPr>
          <p:cNvPr id="6150" name="Picture 3">
            <a:extLst>
              <a:ext uri="{FF2B5EF4-FFF2-40B4-BE49-F238E27FC236}">
                <a16:creationId xmlns:a16="http://schemas.microsoft.com/office/drawing/2014/main" id="{E7B68C3D-B024-FAC1-0268-609DF53B6E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43" y="962404"/>
            <a:ext cx="7490376" cy="7147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23368010-F5E9-AE43-BAAE-271D7CFDA777}"/>
              </a:ext>
            </a:extLst>
          </p:cNvPr>
          <p:cNvSpPr/>
          <p:nvPr/>
        </p:nvSpPr>
        <p:spPr>
          <a:xfrm>
            <a:off x="387909" y="2128099"/>
            <a:ext cx="11261161" cy="1114499"/>
          </a:xfrm>
          <a:prstGeom prst="rect">
            <a:avLst/>
          </a:prstGeom>
          <a:solidFill>
            <a:srgbClr val="DCDCDC"/>
          </a:solidFill>
          <a:ln>
            <a:solidFill>
              <a:srgbClr val="DCDCD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000000"/>
              </a:buClr>
              <a:defRPr/>
            </a:pPr>
            <a:endParaRPr lang="pt-BR" sz="3349" kern="0">
              <a:sym typeface="Arial"/>
            </a:endParaRP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DF85C2AF-0AA2-DC66-F137-E3177AF1B239}"/>
              </a:ext>
            </a:extLst>
          </p:cNvPr>
          <p:cNvSpPr/>
          <p:nvPr/>
        </p:nvSpPr>
        <p:spPr>
          <a:xfrm>
            <a:off x="11981845" y="2128099"/>
            <a:ext cx="2973309" cy="1114499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000000"/>
              </a:buClr>
              <a:defRPr/>
            </a:pPr>
            <a:endParaRPr lang="pt-BR" sz="3349" kern="0">
              <a:sym typeface="Arial"/>
            </a:endParaRPr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DFA33FE2-6D72-F50F-741F-284626FB7B5C}"/>
              </a:ext>
            </a:extLst>
          </p:cNvPr>
          <p:cNvSpPr/>
          <p:nvPr/>
        </p:nvSpPr>
        <p:spPr>
          <a:xfrm>
            <a:off x="387908" y="3471010"/>
            <a:ext cx="1431520" cy="433197"/>
          </a:xfrm>
          <a:prstGeom prst="rect">
            <a:avLst/>
          </a:prstGeom>
          <a:solidFill>
            <a:srgbClr val="CEB1B4"/>
          </a:solidFill>
          <a:ln>
            <a:solidFill>
              <a:srgbClr val="CEB1B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000000"/>
              </a:buClr>
              <a:defRPr/>
            </a:pPr>
            <a:r>
              <a:rPr lang="pt-BR" sz="1240" b="1" kern="0" dirty="0">
                <a:solidFill>
                  <a:schemeClr val="bg2">
                    <a:lumMod val="25000"/>
                  </a:schemeClr>
                </a:solidFill>
                <a:latin typeface="Playfair Display SC" panose="00000500000000000000" pitchFamily="2" charset="0"/>
                <a:sym typeface="Arial"/>
              </a:rPr>
              <a:t>JURÍDICO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8832DDEF-AF99-B3FF-01BB-72A7BDF4A7E1}"/>
              </a:ext>
            </a:extLst>
          </p:cNvPr>
          <p:cNvSpPr/>
          <p:nvPr/>
        </p:nvSpPr>
        <p:spPr>
          <a:xfrm>
            <a:off x="328837" y="4396478"/>
            <a:ext cx="1547696" cy="435166"/>
          </a:xfrm>
          <a:prstGeom prst="rect">
            <a:avLst/>
          </a:prstGeom>
          <a:solidFill>
            <a:srgbClr val="979581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000000"/>
              </a:buClr>
              <a:defRPr/>
            </a:pPr>
            <a:r>
              <a:rPr lang="pt-BR" sz="1240" kern="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Noto Serif" panose="02020600060500020200" pitchFamily="18" charset="0"/>
                <a:cs typeface="Times New Roman" panose="02020603050405020304" pitchFamily="18" charset="0"/>
                <a:sym typeface="Arial"/>
              </a:rPr>
              <a:t>Balera Advogados</a:t>
            </a:r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B51E9474-5957-F0F0-1BEB-9C9D58484296}"/>
              </a:ext>
            </a:extLst>
          </p:cNvPr>
          <p:cNvSpPr/>
          <p:nvPr/>
        </p:nvSpPr>
        <p:spPr>
          <a:xfrm>
            <a:off x="1947420" y="2356511"/>
            <a:ext cx="2547988" cy="604507"/>
          </a:xfrm>
          <a:prstGeom prst="roundRect">
            <a:avLst/>
          </a:prstGeom>
          <a:solidFill>
            <a:srgbClr val="4D2D2C"/>
          </a:solidFill>
          <a:ln>
            <a:solidFill>
              <a:srgbClr val="4D2D2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000000"/>
              </a:buClr>
              <a:defRPr/>
            </a:pPr>
            <a:r>
              <a:rPr lang="pt-BR" sz="3349" b="1" kern="0" dirty="0">
                <a:latin typeface="Playfair Display SC" panose="00000500000000000000" pitchFamily="2" charset="0"/>
                <a:sym typeface="Arial"/>
              </a:rPr>
              <a:t>CEO</a:t>
            </a: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D9205AEE-5774-DC76-2C07-7B8BBE03F00D}"/>
              </a:ext>
            </a:extLst>
          </p:cNvPr>
          <p:cNvSpPr/>
          <p:nvPr/>
        </p:nvSpPr>
        <p:spPr>
          <a:xfrm>
            <a:off x="328836" y="7202414"/>
            <a:ext cx="5062501" cy="947126"/>
          </a:xfrm>
          <a:prstGeom prst="rect">
            <a:avLst/>
          </a:prstGeom>
          <a:solidFill>
            <a:srgbClr val="CEB1B4"/>
          </a:solidFill>
          <a:ln>
            <a:solidFill>
              <a:srgbClr val="CEB1B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000000"/>
              </a:buClr>
              <a:defRPr/>
            </a:pPr>
            <a:r>
              <a:rPr lang="pt-BR" sz="3349" b="1" kern="0" dirty="0">
                <a:latin typeface="Playfair Display SC" panose="00000500000000000000" pitchFamily="2" charset="0"/>
                <a:sym typeface="Arial"/>
              </a:rPr>
              <a:t>COMITÊ DE COMPLIANCE</a:t>
            </a: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74F3ED30-64B2-7062-727E-C915A3C4A617}"/>
              </a:ext>
            </a:extLst>
          </p:cNvPr>
          <p:cNvSpPr/>
          <p:nvPr/>
        </p:nvSpPr>
        <p:spPr>
          <a:xfrm>
            <a:off x="6368001" y="7202414"/>
            <a:ext cx="5281069" cy="722653"/>
          </a:xfrm>
          <a:prstGeom prst="rect">
            <a:avLst/>
          </a:prstGeom>
          <a:solidFill>
            <a:srgbClr val="DCDCDC"/>
          </a:solidFill>
          <a:ln>
            <a:solidFill>
              <a:srgbClr val="DCDCD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000000"/>
              </a:buClr>
              <a:defRPr/>
            </a:pPr>
            <a:r>
              <a:rPr lang="pt-BR" sz="3349" b="1" kern="0" dirty="0">
                <a:latin typeface="Playfair Display SC" panose="00000500000000000000" pitchFamily="2" charset="0"/>
                <a:sym typeface="Arial"/>
              </a:rPr>
              <a:t>COMITÊ EXECUTIVO</a:t>
            </a:r>
          </a:p>
        </p:txBody>
      </p:sp>
      <p:sp>
        <p:nvSpPr>
          <p:cNvPr id="13" name="Retângulo: Cantos Arredondados 12">
            <a:extLst>
              <a:ext uri="{FF2B5EF4-FFF2-40B4-BE49-F238E27FC236}">
                <a16:creationId xmlns:a16="http://schemas.microsoft.com/office/drawing/2014/main" id="{1CB83F90-AEB6-E51B-586F-D2592ABCDBA1}"/>
              </a:ext>
            </a:extLst>
          </p:cNvPr>
          <p:cNvSpPr/>
          <p:nvPr/>
        </p:nvSpPr>
        <p:spPr>
          <a:xfrm>
            <a:off x="8417812" y="2356511"/>
            <a:ext cx="2441658" cy="604507"/>
          </a:xfrm>
          <a:prstGeom prst="roundRect">
            <a:avLst/>
          </a:prstGeom>
          <a:solidFill>
            <a:srgbClr val="4D2D2C"/>
          </a:solidFill>
          <a:ln>
            <a:solidFill>
              <a:srgbClr val="4D2D2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000000"/>
              </a:buClr>
              <a:defRPr/>
            </a:pPr>
            <a:r>
              <a:rPr lang="pt-BR" sz="3349" b="1" kern="0" dirty="0">
                <a:latin typeface="Playfair Display SC" panose="00000500000000000000" pitchFamily="2" charset="0"/>
                <a:sym typeface="Arial"/>
              </a:rPr>
              <a:t>CFO/COO</a:t>
            </a:r>
          </a:p>
        </p:txBody>
      </p:sp>
      <p:sp>
        <p:nvSpPr>
          <p:cNvPr id="14" name="Retângulo: Cantos Arredondados 13">
            <a:extLst>
              <a:ext uri="{FF2B5EF4-FFF2-40B4-BE49-F238E27FC236}">
                <a16:creationId xmlns:a16="http://schemas.microsoft.com/office/drawing/2014/main" id="{72AF46C1-2CD3-E1CE-4C94-D8B94C1D2669}"/>
              </a:ext>
            </a:extLst>
          </p:cNvPr>
          <p:cNvSpPr/>
          <p:nvPr/>
        </p:nvSpPr>
        <p:spPr>
          <a:xfrm>
            <a:off x="12287051" y="2332883"/>
            <a:ext cx="2473163" cy="702961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000000"/>
              </a:buClr>
              <a:defRPr/>
            </a:pPr>
            <a:r>
              <a:rPr lang="pt-BR" sz="3349" b="1" kern="0" dirty="0">
                <a:solidFill>
                  <a:schemeClr val="tx1"/>
                </a:solidFill>
                <a:latin typeface="Playfair Display SC" panose="00000500000000000000" pitchFamily="2" charset="0"/>
                <a:sym typeface="Arial"/>
              </a:rPr>
              <a:t>COMPLIANCE</a:t>
            </a: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C6A5B0D9-FB79-7477-445A-3167B6A9581D}"/>
              </a:ext>
            </a:extLst>
          </p:cNvPr>
          <p:cNvSpPr/>
          <p:nvPr/>
        </p:nvSpPr>
        <p:spPr>
          <a:xfrm>
            <a:off x="2315636" y="3471010"/>
            <a:ext cx="1811552" cy="433197"/>
          </a:xfrm>
          <a:prstGeom prst="rect">
            <a:avLst/>
          </a:prstGeom>
          <a:solidFill>
            <a:srgbClr val="CEB1B4"/>
          </a:solidFill>
          <a:ln>
            <a:solidFill>
              <a:srgbClr val="CEB1B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000000"/>
              </a:buClr>
              <a:defRPr/>
            </a:pPr>
            <a:r>
              <a:rPr lang="pt-BR" sz="1240" b="1" kern="0" dirty="0">
                <a:solidFill>
                  <a:schemeClr val="bg2">
                    <a:lumMod val="25000"/>
                  </a:schemeClr>
                </a:solidFill>
                <a:latin typeface="Playfair Display SC" panose="00000500000000000000" pitchFamily="2" charset="0"/>
                <a:sym typeface="Arial"/>
              </a:rPr>
              <a:t>BACKOFFICE</a:t>
            </a: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9FF9A8E5-967F-6BB5-6F7C-0473CB30D8EB}"/>
              </a:ext>
            </a:extLst>
          </p:cNvPr>
          <p:cNvSpPr/>
          <p:nvPr/>
        </p:nvSpPr>
        <p:spPr>
          <a:xfrm>
            <a:off x="4650964" y="3471010"/>
            <a:ext cx="1811552" cy="433197"/>
          </a:xfrm>
          <a:prstGeom prst="rect">
            <a:avLst/>
          </a:prstGeom>
          <a:solidFill>
            <a:srgbClr val="CEB1B4"/>
          </a:solidFill>
          <a:ln>
            <a:solidFill>
              <a:srgbClr val="CEB1B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000000"/>
              </a:buClr>
              <a:defRPr/>
            </a:pPr>
            <a:r>
              <a:rPr lang="pt-BR" sz="1240" b="1" kern="0" dirty="0">
                <a:solidFill>
                  <a:schemeClr val="bg2">
                    <a:lumMod val="25000"/>
                  </a:schemeClr>
                </a:solidFill>
                <a:latin typeface="Playfair Display SC" panose="00000500000000000000" pitchFamily="2" charset="0"/>
                <a:sym typeface="Arial"/>
              </a:rPr>
              <a:t>COMERCIAL</a:t>
            </a:r>
          </a:p>
        </p:txBody>
      </p:sp>
      <p:sp>
        <p:nvSpPr>
          <p:cNvPr id="17" name="Retângulo 16">
            <a:extLst>
              <a:ext uri="{FF2B5EF4-FFF2-40B4-BE49-F238E27FC236}">
                <a16:creationId xmlns:a16="http://schemas.microsoft.com/office/drawing/2014/main" id="{3A60EA29-899A-0775-6951-18EEA50B631E}"/>
              </a:ext>
            </a:extLst>
          </p:cNvPr>
          <p:cNvSpPr/>
          <p:nvPr/>
        </p:nvSpPr>
        <p:spPr>
          <a:xfrm>
            <a:off x="7628211" y="3471010"/>
            <a:ext cx="1677655" cy="433197"/>
          </a:xfrm>
          <a:prstGeom prst="rect">
            <a:avLst/>
          </a:prstGeom>
          <a:solidFill>
            <a:srgbClr val="CEB1B4"/>
          </a:solidFill>
          <a:ln>
            <a:solidFill>
              <a:srgbClr val="CEB1B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000000"/>
              </a:buClr>
              <a:defRPr/>
            </a:pPr>
            <a:r>
              <a:rPr lang="pt-BR" sz="1240" b="1" kern="0" dirty="0">
                <a:solidFill>
                  <a:schemeClr val="bg2">
                    <a:lumMod val="25000"/>
                  </a:schemeClr>
                </a:solidFill>
                <a:latin typeface="Playfair Display SC" panose="00000500000000000000" pitchFamily="2" charset="0"/>
                <a:sym typeface="Arial"/>
              </a:rPr>
              <a:t>FINANCEIRO</a:t>
            </a:r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id="{D6A8F50A-DA96-5F6D-93CF-E4F2B2BE721B}"/>
              </a:ext>
            </a:extLst>
          </p:cNvPr>
          <p:cNvSpPr/>
          <p:nvPr/>
        </p:nvSpPr>
        <p:spPr>
          <a:xfrm>
            <a:off x="9741033" y="3471010"/>
            <a:ext cx="1917883" cy="433197"/>
          </a:xfrm>
          <a:prstGeom prst="rect">
            <a:avLst/>
          </a:prstGeom>
          <a:solidFill>
            <a:srgbClr val="CEB1B4"/>
          </a:solidFill>
          <a:ln>
            <a:solidFill>
              <a:srgbClr val="CEB1B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000000"/>
              </a:buClr>
              <a:defRPr/>
            </a:pPr>
            <a:r>
              <a:rPr lang="pt-BR" sz="1240" b="1" kern="0" dirty="0">
                <a:solidFill>
                  <a:schemeClr val="bg2">
                    <a:lumMod val="25000"/>
                  </a:schemeClr>
                </a:solidFill>
                <a:latin typeface="Playfair Display SC" panose="00000500000000000000" pitchFamily="2" charset="0"/>
                <a:sym typeface="Arial"/>
              </a:rPr>
              <a:t>MIDDLEOFFICE</a:t>
            </a:r>
          </a:p>
        </p:txBody>
      </p:sp>
      <p:sp>
        <p:nvSpPr>
          <p:cNvPr id="23" name="Retângulo 22">
            <a:extLst>
              <a:ext uri="{FF2B5EF4-FFF2-40B4-BE49-F238E27FC236}">
                <a16:creationId xmlns:a16="http://schemas.microsoft.com/office/drawing/2014/main" id="{C5D1FC7D-EFFA-7D16-18DD-3D8535A37D4F}"/>
              </a:ext>
            </a:extLst>
          </p:cNvPr>
          <p:cNvSpPr/>
          <p:nvPr/>
        </p:nvSpPr>
        <p:spPr>
          <a:xfrm>
            <a:off x="2325482" y="4384663"/>
            <a:ext cx="1811552" cy="947126"/>
          </a:xfrm>
          <a:prstGeom prst="rect">
            <a:avLst/>
          </a:prstGeom>
          <a:solidFill>
            <a:srgbClr val="979581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000000"/>
              </a:buClr>
              <a:defRPr/>
            </a:pPr>
            <a:r>
              <a:rPr lang="pt-BR" sz="1240" kern="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Noto Serif" panose="02020600060500020200" pitchFamily="18" charset="0"/>
                <a:cs typeface="Times New Roman" panose="02020603050405020304" pitchFamily="18" charset="0"/>
                <a:sym typeface="Arial"/>
              </a:rPr>
              <a:t>Afonso Monzani</a:t>
            </a:r>
          </a:p>
          <a:p>
            <a:pPr algn="ctr">
              <a:buClr>
                <a:srgbClr val="000000"/>
              </a:buClr>
              <a:defRPr/>
            </a:pPr>
            <a:r>
              <a:rPr lang="pt-BR" sz="1240" kern="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Noto Serif" panose="02020600060500020200" pitchFamily="18" charset="0"/>
                <a:cs typeface="Times New Roman" panose="02020603050405020304" pitchFamily="18" charset="0"/>
                <a:sym typeface="Arial"/>
              </a:rPr>
              <a:t>Gabriel Mendes</a:t>
            </a:r>
          </a:p>
          <a:p>
            <a:pPr algn="ctr">
              <a:buClr>
                <a:srgbClr val="000000"/>
              </a:buClr>
              <a:defRPr/>
            </a:pPr>
            <a:r>
              <a:rPr lang="pt-BR" sz="1240" kern="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Noto Serif" panose="02020600060500020200" pitchFamily="18" charset="0"/>
                <a:cs typeface="Times New Roman" panose="02020603050405020304" pitchFamily="18" charset="0"/>
                <a:sym typeface="Arial"/>
              </a:rPr>
              <a:t>Kauã Martins</a:t>
            </a:r>
          </a:p>
          <a:p>
            <a:pPr algn="ctr">
              <a:buClr>
                <a:srgbClr val="000000"/>
              </a:buClr>
              <a:defRPr/>
            </a:pPr>
            <a:r>
              <a:rPr lang="pt-BR" sz="1240" kern="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Noto Serif" panose="02020600060500020200" pitchFamily="18" charset="0"/>
                <a:cs typeface="Times New Roman" panose="02020603050405020304" pitchFamily="18" charset="0"/>
                <a:sym typeface="Arial"/>
              </a:rPr>
              <a:t>Melissa Copque</a:t>
            </a:r>
          </a:p>
        </p:txBody>
      </p:sp>
      <p:sp>
        <p:nvSpPr>
          <p:cNvPr id="24" name="Retângulo 23">
            <a:extLst>
              <a:ext uri="{FF2B5EF4-FFF2-40B4-BE49-F238E27FC236}">
                <a16:creationId xmlns:a16="http://schemas.microsoft.com/office/drawing/2014/main" id="{7BA26861-7EFE-F6A4-306D-01B91151EE4E}"/>
              </a:ext>
            </a:extLst>
          </p:cNvPr>
          <p:cNvSpPr/>
          <p:nvPr/>
        </p:nvSpPr>
        <p:spPr>
          <a:xfrm>
            <a:off x="4540696" y="4280301"/>
            <a:ext cx="2030121" cy="1778079"/>
          </a:xfrm>
          <a:prstGeom prst="rect">
            <a:avLst/>
          </a:prstGeom>
          <a:solidFill>
            <a:srgbClr val="979581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000000"/>
              </a:buClr>
              <a:defRPr/>
            </a:pPr>
            <a:r>
              <a:rPr lang="pt-BR" sz="1240" kern="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Noto Serif" panose="02020600060500020200" pitchFamily="18" charset="0"/>
                <a:cs typeface="Times New Roman" panose="02020603050405020304" pitchFamily="18" charset="0"/>
                <a:sym typeface="Arial"/>
              </a:rPr>
              <a:t>Fernando Daier</a:t>
            </a:r>
          </a:p>
          <a:p>
            <a:pPr algn="ctr">
              <a:buClr>
                <a:srgbClr val="000000"/>
              </a:buClr>
              <a:defRPr/>
            </a:pPr>
            <a:r>
              <a:rPr lang="pt-BR" sz="1240" kern="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Noto Serif" panose="02020600060500020200" pitchFamily="18" charset="0"/>
                <a:cs typeface="Times New Roman" panose="02020603050405020304" pitchFamily="18" charset="0"/>
                <a:sym typeface="Arial"/>
              </a:rPr>
              <a:t>Gabrielle Aleixo</a:t>
            </a:r>
          </a:p>
          <a:p>
            <a:pPr algn="ctr">
              <a:buClr>
                <a:srgbClr val="000000"/>
              </a:buClr>
              <a:defRPr/>
            </a:pPr>
            <a:r>
              <a:rPr lang="pt-BR" sz="1240" kern="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Noto Serif" panose="02020600060500020200" pitchFamily="18" charset="0"/>
                <a:cs typeface="Times New Roman" panose="02020603050405020304" pitchFamily="18" charset="0"/>
                <a:sym typeface="Arial"/>
              </a:rPr>
              <a:t>Guilherme Sanches</a:t>
            </a:r>
          </a:p>
          <a:p>
            <a:pPr algn="ctr">
              <a:buClr>
                <a:srgbClr val="000000"/>
              </a:buClr>
              <a:defRPr/>
            </a:pPr>
            <a:r>
              <a:rPr lang="pt-BR" sz="1240" kern="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Noto Serif" panose="02020600060500020200" pitchFamily="18" charset="0"/>
                <a:cs typeface="Times New Roman" panose="02020603050405020304" pitchFamily="18" charset="0"/>
                <a:sym typeface="Arial"/>
              </a:rPr>
              <a:t>Luana Ortega</a:t>
            </a:r>
          </a:p>
          <a:p>
            <a:pPr algn="ctr">
              <a:buClr>
                <a:srgbClr val="000000"/>
              </a:buClr>
              <a:defRPr/>
            </a:pPr>
            <a:r>
              <a:rPr lang="pt-BR" sz="1240" kern="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Noto Serif" panose="02020600060500020200" pitchFamily="18" charset="0"/>
                <a:cs typeface="Times New Roman" panose="02020603050405020304" pitchFamily="18" charset="0"/>
                <a:sym typeface="Arial"/>
              </a:rPr>
              <a:t>Lucas Assis</a:t>
            </a:r>
          </a:p>
          <a:p>
            <a:pPr algn="ctr">
              <a:buClr>
                <a:srgbClr val="000000"/>
              </a:buClr>
              <a:defRPr/>
            </a:pPr>
            <a:r>
              <a:rPr lang="pt-BR" sz="1240" kern="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Noto Serif" panose="02020600060500020200" pitchFamily="18" charset="0"/>
                <a:cs typeface="Times New Roman" panose="02020603050405020304" pitchFamily="18" charset="0"/>
                <a:sym typeface="Arial"/>
              </a:rPr>
              <a:t>Lucilene Lazzarotti</a:t>
            </a:r>
          </a:p>
          <a:p>
            <a:pPr algn="ctr">
              <a:buClr>
                <a:srgbClr val="000000"/>
              </a:buClr>
              <a:defRPr/>
            </a:pPr>
            <a:r>
              <a:rPr lang="pt-BR" sz="1240" kern="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Noto Serif" panose="02020600060500020200" pitchFamily="18" charset="0"/>
                <a:cs typeface="Times New Roman" panose="02020603050405020304" pitchFamily="18" charset="0"/>
                <a:sym typeface="Arial"/>
              </a:rPr>
              <a:t>Sulivan Diniz</a:t>
            </a:r>
          </a:p>
          <a:p>
            <a:pPr algn="ctr">
              <a:buClr>
                <a:srgbClr val="000000"/>
              </a:buClr>
              <a:defRPr/>
            </a:pPr>
            <a:r>
              <a:rPr lang="pt-BR" sz="1240" kern="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Noto Serif" panose="02020600060500020200" pitchFamily="18" charset="0"/>
                <a:cs typeface="Times New Roman" panose="02020603050405020304" pitchFamily="18" charset="0"/>
                <a:sym typeface="Arial"/>
              </a:rPr>
              <a:t>Sung Kim</a:t>
            </a:r>
          </a:p>
        </p:txBody>
      </p:sp>
      <p:sp>
        <p:nvSpPr>
          <p:cNvPr id="25" name="Retângulo 24">
            <a:extLst>
              <a:ext uri="{FF2B5EF4-FFF2-40B4-BE49-F238E27FC236}">
                <a16:creationId xmlns:a16="http://schemas.microsoft.com/office/drawing/2014/main" id="{FE1684B2-C3AC-2389-F88E-C7D22465EAB5}"/>
              </a:ext>
            </a:extLst>
          </p:cNvPr>
          <p:cNvSpPr/>
          <p:nvPr/>
        </p:nvSpPr>
        <p:spPr>
          <a:xfrm>
            <a:off x="7628211" y="4280301"/>
            <a:ext cx="1677655" cy="551342"/>
          </a:xfrm>
          <a:prstGeom prst="rect">
            <a:avLst/>
          </a:prstGeom>
          <a:solidFill>
            <a:srgbClr val="979581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000000"/>
              </a:buClr>
              <a:defRPr/>
            </a:pPr>
            <a:r>
              <a:rPr lang="pt-BR" sz="1240" kern="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Noto Serif" panose="02020600060500020200" pitchFamily="18" charset="0"/>
                <a:cs typeface="Times New Roman" panose="02020603050405020304" pitchFamily="18" charset="0"/>
                <a:sym typeface="Arial"/>
              </a:rPr>
              <a:t>Fátima Diniz</a:t>
            </a:r>
          </a:p>
          <a:p>
            <a:pPr algn="ctr">
              <a:buClr>
                <a:srgbClr val="000000"/>
              </a:buClr>
              <a:defRPr/>
            </a:pPr>
            <a:r>
              <a:rPr lang="pt-BR" sz="1240" kern="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Noto Serif" panose="02020600060500020200" pitchFamily="18" charset="0"/>
                <a:cs typeface="Times New Roman" panose="02020603050405020304" pitchFamily="18" charset="0"/>
                <a:sym typeface="Arial"/>
              </a:rPr>
              <a:t>Heitor Fernandes</a:t>
            </a:r>
          </a:p>
        </p:txBody>
      </p:sp>
      <p:sp>
        <p:nvSpPr>
          <p:cNvPr id="26" name="Retângulo 25">
            <a:extLst>
              <a:ext uri="{FF2B5EF4-FFF2-40B4-BE49-F238E27FC236}">
                <a16:creationId xmlns:a16="http://schemas.microsoft.com/office/drawing/2014/main" id="{D56B3059-7D46-50E0-72A6-974EF1DAFF43}"/>
              </a:ext>
            </a:extLst>
          </p:cNvPr>
          <p:cNvSpPr/>
          <p:nvPr/>
        </p:nvSpPr>
        <p:spPr>
          <a:xfrm>
            <a:off x="9741033" y="4276363"/>
            <a:ext cx="1921821" cy="551342"/>
          </a:xfrm>
          <a:prstGeom prst="rect">
            <a:avLst/>
          </a:prstGeom>
          <a:solidFill>
            <a:srgbClr val="979581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000000"/>
              </a:buClr>
              <a:defRPr/>
            </a:pPr>
            <a:r>
              <a:rPr lang="pt-BR" sz="1240" kern="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Noto Serif" panose="02020600060500020200" pitchFamily="18" charset="0"/>
                <a:cs typeface="Times New Roman" panose="02020603050405020304" pitchFamily="18" charset="0"/>
                <a:sym typeface="Arial"/>
              </a:rPr>
              <a:t>André Teles</a:t>
            </a:r>
          </a:p>
        </p:txBody>
      </p:sp>
      <p:sp>
        <p:nvSpPr>
          <p:cNvPr id="27" name="Retângulo 26">
            <a:extLst>
              <a:ext uri="{FF2B5EF4-FFF2-40B4-BE49-F238E27FC236}">
                <a16:creationId xmlns:a16="http://schemas.microsoft.com/office/drawing/2014/main" id="{A77D2C04-CCF5-AFBD-B633-3A22DCBC4085}"/>
              </a:ext>
            </a:extLst>
          </p:cNvPr>
          <p:cNvSpPr/>
          <p:nvPr/>
        </p:nvSpPr>
        <p:spPr>
          <a:xfrm>
            <a:off x="12629671" y="4280301"/>
            <a:ext cx="1677655" cy="551342"/>
          </a:xfrm>
          <a:prstGeom prst="rect">
            <a:avLst/>
          </a:prstGeom>
          <a:solidFill>
            <a:srgbClr val="979581">
              <a:alpha val="25098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000000"/>
              </a:buClr>
              <a:defRPr/>
            </a:pPr>
            <a:r>
              <a:rPr lang="pt-BR" sz="1240" kern="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Noto Serif" panose="02020600060500020200" pitchFamily="18" charset="0"/>
                <a:cs typeface="Times New Roman" panose="02020603050405020304" pitchFamily="18" charset="0"/>
                <a:sym typeface="Arial"/>
              </a:rPr>
              <a:t>Juliana Diniz</a:t>
            </a:r>
          </a:p>
        </p:txBody>
      </p:sp>
      <p:cxnSp>
        <p:nvCxnSpPr>
          <p:cNvPr id="29" name="Conector: Angulado 28">
            <a:extLst>
              <a:ext uri="{FF2B5EF4-FFF2-40B4-BE49-F238E27FC236}">
                <a16:creationId xmlns:a16="http://schemas.microsoft.com/office/drawing/2014/main" id="{59E4B59C-9381-FD78-087D-7CC19F7FDC9F}"/>
              </a:ext>
            </a:extLst>
          </p:cNvPr>
          <p:cNvCxnSpPr>
            <a:cxnSpLocks/>
            <a:stCxn id="8" idx="2"/>
            <a:endCxn id="5" idx="0"/>
          </p:cNvCxnSpPr>
          <p:nvPr/>
        </p:nvCxnSpPr>
        <p:spPr>
          <a:xfrm rot="5400000">
            <a:off x="1907052" y="2156650"/>
            <a:ext cx="509992" cy="2118729"/>
          </a:xfrm>
          <a:prstGeom prst="bentConnector3">
            <a:avLst>
              <a:gd name="adj1" fmla="val 50000"/>
            </a:avLst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Conector: Angulado 32">
            <a:extLst>
              <a:ext uri="{FF2B5EF4-FFF2-40B4-BE49-F238E27FC236}">
                <a16:creationId xmlns:a16="http://schemas.microsoft.com/office/drawing/2014/main" id="{43429FAF-E368-DB60-ABCC-EC8C56FF3F78}"/>
              </a:ext>
            </a:extLst>
          </p:cNvPr>
          <p:cNvCxnSpPr>
            <a:cxnSpLocks/>
            <a:stCxn id="5" idx="2"/>
            <a:endCxn id="6" idx="0"/>
          </p:cNvCxnSpPr>
          <p:nvPr/>
        </p:nvCxnSpPr>
        <p:spPr>
          <a:xfrm rot="5400000">
            <a:off x="856549" y="4150343"/>
            <a:ext cx="492270" cy="0"/>
          </a:xfrm>
          <a:prstGeom prst="bentConnector3">
            <a:avLst>
              <a:gd name="adj1" fmla="val 50000"/>
            </a:avLst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Conector: Angulado 35">
            <a:extLst>
              <a:ext uri="{FF2B5EF4-FFF2-40B4-BE49-F238E27FC236}">
                <a16:creationId xmlns:a16="http://schemas.microsoft.com/office/drawing/2014/main" id="{5E875553-7376-9235-6F5E-B9B320CCF450}"/>
              </a:ext>
            </a:extLst>
          </p:cNvPr>
          <p:cNvCxnSpPr>
            <a:cxnSpLocks/>
            <a:stCxn id="15" idx="2"/>
          </p:cNvCxnSpPr>
          <p:nvPr/>
        </p:nvCxnSpPr>
        <p:spPr>
          <a:xfrm rot="5400000">
            <a:off x="2981185" y="4144435"/>
            <a:ext cx="480455" cy="0"/>
          </a:xfrm>
          <a:prstGeom prst="bentConnector3">
            <a:avLst>
              <a:gd name="adj1" fmla="val 50000"/>
            </a:avLst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Conector: Angulado 38">
            <a:extLst>
              <a:ext uri="{FF2B5EF4-FFF2-40B4-BE49-F238E27FC236}">
                <a16:creationId xmlns:a16="http://schemas.microsoft.com/office/drawing/2014/main" id="{40BECAE9-571E-4607-960E-28BCCBD17D7F}"/>
              </a:ext>
            </a:extLst>
          </p:cNvPr>
          <p:cNvCxnSpPr>
            <a:cxnSpLocks/>
            <a:stCxn id="16" idx="2"/>
            <a:endCxn id="24" idx="0"/>
          </p:cNvCxnSpPr>
          <p:nvPr/>
        </p:nvCxnSpPr>
        <p:spPr>
          <a:xfrm rot="5400000">
            <a:off x="5368693" y="4092254"/>
            <a:ext cx="376093" cy="0"/>
          </a:xfrm>
          <a:prstGeom prst="bentConnector3">
            <a:avLst>
              <a:gd name="adj1" fmla="val 50000"/>
            </a:avLst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Conector: Angulado 43">
            <a:extLst>
              <a:ext uri="{FF2B5EF4-FFF2-40B4-BE49-F238E27FC236}">
                <a16:creationId xmlns:a16="http://schemas.microsoft.com/office/drawing/2014/main" id="{2D209C2D-62D8-CD88-72DD-59AF58445712}"/>
              </a:ext>
            </a:extLst>
          </p:cNvPr>
          <p:cNvCxnSpPr>
            <a:cxnSpLocks/>
            <a:stCxn id="17" idx="2"/>
            <a:endCxn id="25" idx="0"/>
          </p:cNvCxnSpPr>
          <p:nvPr/>
        </p:nvCxnSpPr>
        <p:spPr>
          <a:xfrm rot="5400000">
            <a:off x="8278992" y="4092254"/>
            <a:ext cx="376093" cy="0"/>
          </a:xfrm>
          <a:prstGeom prst="bentConnector3">
            <a:avLst>
              <a:gd name="adj1" fmla="val 50000"/>
            </a:avLst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Conector: Angulado 54">
            <a:extLst>
              <a:ext uri="{FF2B5EF4-FFF2-40B4-BE49-F238E27FC236}">
                <a16:creationId xmlns:a16="http://schemas.microsoft.com/office/drawing/2014/main" id="{21F86B46-AFD3-2917-C69A-B608D304AEC7}"/>
              </a:ext>
            </a:extLst>
          </p:cNvPr>
          <p:cNvCxnSpPr>
            <a:cxnSpLocks/>
          </p:cNvCxnSpPr>
          <p:nvPr/>
        </p:nvCxnSpPr>
        <p:spPr>
          <a:xfrm rot="5400000">
            <a:off x="10534571" y="4091269"/>
            <a:ext cx="378063" cy="0"/>
          </a:xfrm>
          <a:prstGeom prst="bentConnector3">
            <a:avLst>
              <a:gd name="adj1" fmla="val 50000"/>
            </a:avLst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Conector: Angulado 56">
            <a:extLst>
              <a:ext uri="{FF2B5EF4-FFF2-40B4-BE49-F238E27FC236}">
                <a16:creationId xmlns:a16="http://schemas.microsoft.com/office/drawing/2014/main" id="{953DFE92-1403-ACC9-DD69-0A2158F0E6B3}"/>
              </a:ext>
            </a:extLst>
          </p:cNvPr>
          <p:cNvCxnSpPr>
            <a:cxnSpLocks/>
            <a:stCxn id="4" idx="2"/>
            <a:endCxn id="27" idx="0"/>
          </p:cNvCxnSpPr>
          <p:nvPr/>
        </p:nvCxnSpPr>
        <p:spPr>
          <a:xfrm rot="5400000">
            <a:off x="12949646" y="3761449"/>
            <a:ext cx="1037704" cy="0"/>
          </a:xfrm>
          <a:prstGeom prst="bentConnector3">
            <a:avLst>
              <a:gd name="adj1" fmla="val 50000"/>
            </a:avLst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Conector: Angulado 65">
            <a:extLst>
              <a:ext uri="{FF2B5EF4-FFF2-40B4-BE49-F238E27FC236}">
                <a16:creationId xmlns:a16="http://schemas.microsoft.com/office/drawing/2014/main" id="{1710352C-60BF-C3B7-A525-9A4C657705C9}"/>
              </a:ext>
            </a:extLst>
          </p:cNvPr>
          <p:cNvCxnSpPr>
            <a:cxnSpLocks/>
            <a:stCxn id="8" idx="3"/>
            <a:endCxn id="17" idx="1"/>
          </p:cNvCxnSpPr>
          <p:nvPr/>
        </p:nvCxnSpPr>
        <p:spPr>
          <a:xfrm>
            <a:off x="4495407" y="2657780"/>
            <a:ext cx="3132804" cy="1029829"/>
          </a:xfrm>
          <a:prstGeom prst="bentConnector3">
            <a:avLst>
              <a:gd name="adj1" fmla="val 75181"/>
            </a:avLst>
          </a:prstGeom>
          <a:ln w="12700">
            <a:solidFill>
              <a:schemeClr val="bg2">
                <a:lumMod val="50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Conector: Angulado 75">
            <a:extLst>
              <a:ext uri="{FF2B5EF4-FFF2-40B4-BE49-F238E27FC236}">
                <a16:creationId xmlns:a16="http://schemas.microsoft.com/office/drawing/2014/main" id="{42DAF2EE-0F75-E0C9-F8C1-105050258C9D}"/>
              </a:ext>
            </a:extLst>
          </p:cNvPr>
          <p:cNvCxnSpPr>
            <a:cxnSpLocks/>
            <a:stCxn id="13" idx="2"/>
            <a:endCxn id="17" idx="0"/>
          </p:cNvCxnSpPr>
          <p:nvPr/>
        </p:nvCxnSpPr>
        <p:spPr>
          <a:xfrm rot="5400000">
            <a:off x="8797844" y="2630214"/>
            <a:ext cx="509992" cy="1171602"/>
          </a:xfrm>
          <a:prstGeom prst="bentConnector3">
            <a:avLst>
              <a:gd name="adj1" fmla="val 50000"/>
            </a:avLst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9" name="Conector: Angulado 78">
            <a:extLst>
              <a:ext uri="{FF2B5EF4-FFF2-40B4-BE49-F238E27FC236}">
                <a16:creationId xmlns:a16="http://schemas.microsoft.com/office/drawing/2014/main" id="{43F51415-87B8-C9D3-09E6-0861980F5531}"/>
              </a:ext>
            </a:extLst>
          </p:cNvPr>
          <p:cNvCxnSpPr>
            <a:cxnSpLocks/>
            <a:stCxn id="13" idx="2"/>
            <a:endCxn id="18" idx="0"/>
          </p:cNvCxnSpPr>
          <p:nvPr/>
        </p:nvCxnSpPr>
        <p:spPr>
          <a:xfrm rot="16200000" flipH="1">
            <a:off x="9914311" y="2685348"/>
            <a:ext cx="509992" cy="1061333"/>
          </a:xfrm>
          <a:prstGeom prst="bentConnector3">
            <a:avLst>
              <a:gd name="adj1" fmla="val 50000"/>
            </a:avLst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Conector: Angulado 82">
            <a:extLst>
              <a:ext uri="{FF2B5EF4-FFF2-40B4-BE49-F238E27FC236}">
                <a16:creationId xmlns:a16="http://schemas.microsoft.com/office/drawing/2014/main" id="{3F098958-C726-8234-30E4-CB8F4D8198DB}"/>
              </a:ext>
            </a:extLst>
          </p:cNvPr>
          <p:cNvCxnSpPr>
            <a:cxnSpLocks/>
            <a:stCxn id="8" idx="2"/>
            <a:endCxn id="15" idx="0"/>
          </p:cNvCxnSpPr>
          <p:nvPr/>
        </p:nvCxnSpPr>
        <p:spPr>
          <a:xfrm rot="16200000" flipH="1">
            <a:off x="2966416" y="3216015"/>
            <a:ext cx="509992" cy="0"/>
          </a:xfrm>
          <a:prstGeom prst="bentConnector3">
            <a:avLst>
              <a:gd name="adj1" fmla="val 50000"/>
            </a:avLst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Conector: Angulado 85">
            <a:extLst>
              <a:ext uri="{FF2B5EF4-FFF2-40B4-BE49-F238E27FC236}">
                <a16:creationId xmlns:a16="http://schemas.microsoft.com/office/drawing/2014/main" id="{4B22B8CF-28CC-1EBE-BBEE-202895ACBCEC}"/>
              </a:ext>
            </a:extLst>
          </p:cNvPr>
          <p:cNvCxnSpPr>
            <a:cxnSpLocks/>
            <a:stCxn id="8" idx="2"/>
            <a:endCxn id="16" idx="0"/>
          </p:cNvCxnSpPr>
          <p:nvPr/>
        </p:nvCxnSpPr>
        <p:spPr>
          <a:xfrm rot="16200000" flipH="1">
            <a:off x="4134081" y="2048351"/>
            <a:ext cx="509992" cy="2335327"/>
          </a:xfrm>
          <a:prstGeom prst="bentConnector3">
            <a:avLst>
              <a:gd name="adj1" fmla="val 50000"/>
            </a:avLst>
          </a:prstGeom>
          <a:ln w="127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224" name="CaixaDeTexto 6">
            <a:extLst>
              <a:ext uri="{FF2B5EF4-FFF2-40B4-BE49-F238E27FC236}">
                <a16:creationId xmlns:a16="http://schemas.microsoft.com/office/drawing/2014/main" id="{F3EB7142-6F78-BE86-9C37-2E68328831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9036" y="1305023"/>
            <a:ext cx="6045245" cy="550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r>
              <a:rPr lang="pt-BR" altLang="pt-BR" sz="2977" b="1">
                <a:solidFill>
                  <a:srgbClr val="4D2D2C"/>
                </a:solidFill>
                <a:latin typeface="Playfair Display SC" pitchFamily="2" charset="77"/>
              </a:rPr>
              <a:t>ESTRUTURA ORGANIZACIONAL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A person reading a book&#10;&#10;Description automatically generated">
            <a:extLst>
              <a:ext uri="{FF2B5EF4-FFF2-40B4-BE49-F238E27FC236}">
                <a16:creationId xmlns:a16="http://schemas.microsoft.com/office/drawing/2014/main" id="{FE46C839-F8F8-D558-CA75-0A2294074D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85041"/>
            <a:ext cx="15122525" cy="8502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Background">
            <a:extLst>
              <a:ext uri="{FF2B5EF4-FFF2-40B4-BE49-F238E27FC236}">
                <a16:creationId xmlns:a16="http://schemas.microsoft.com/office/drawing/2014/main" id="{D98A7073-1E1C-93EE-392D-139446B7FA1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8" y="283071"/>
            <a:ext cx="15114649" cy="8506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B04A52B-4788-3849-82E6-F6A5B8F39929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635795" y="5501130"/>
            <a:ext cx="6805136" cy="23235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>
                <a:srgbClr val="000000"/>
              </a:buClr>
              <a:defRPr/>
            </a:pPr>
            <a:endParaRPr lang="pt-BR" sz="3349" kern="0">
              <a:sym typeface="Arial"/>
            </a:endParaRPr>
          </a:p>
        </p:txBody>
      </p:sp>
      <p:pic>
        <p:nvPicPr>
          <p:cNvPr id="14339" name="Picture 6" descr="A black and white photo of a person's hands&#10;&#10;Description automatically generated">
            <a:extLst>
              <a:ext uri="{FF2B5EF4-FFF2-40B4-BE49-F238E27FC236}">
                <a16:creationId xmlns:a16="http://schemas.microsoft.com/office/drawing/2014/main" id="{48B124EF-627A-4B0A-8645-ADAE2A82D1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8" y="283071"/>
            <a:ext cx="15114649" cy="8506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0" descr="A white background with text&#10;&#10;Description automatically generated">
            <a:extLst>
              <a:ext uri="{FF2B5EF4-FFF2-40B4-BE49-F238E27FC236}">
                <a16:creationId xmlns:a16="http://schemas.microsoft.com/office/drawing/2014/main" id="{B3B8AC12-F26E-1893-0D89-884FEE5F6F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6122"/>
            <a:ext cx="15116618" cy="8506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References">
            <a:extLst>
              <a:ext uri="{FF2B5EF4-FFF2-40B4-BE49-F238E27FC236}">
                <a16:creationId xmlns:a16="http://schemas.microsoft.com/office/drawing/2014/main" id="{EBFBA3F7-C000-1FA6-3FEE-8110F69109C1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 bwMode="auto">
          <a:xfrm>
            <a:off x="1012106" y="7052764"/>
            <a:ext cx="8232719" cy="324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3400" tIns="56685" rIns="113400" bIns="56685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r>
              <a:rPr lang="pt-BR" altLang="pt-BR" sz="1364">
                <a:solidFill>
                  <a:srgbClr val="575756"/>
                </a:solidFill>
                <a:latin typeface="Montserrat" panose="00000500000000000000" pitchFamily="2" charset="77"/>
                <a:sym typeface="Montserrat" panose="00000500000000000000" pitchFamily="2" charset="77"/>
              </a:rPr>
              <a:t>*FONTE: RANKING DE GESTÃO ANBIMA 02/2026.</a:t>
            </a:r>
            <a:endParaRPr lang="pt-BR" altLang="pt-BR" sz="1737"/>
          </a:p>
        </p:txBody>
      </p:sp>
      <p:grpSp>
        <p:nvGrpSpPr>
          <p:cNvPr id="16388" name="Daycoval">
            <a:extLst>
              <a:ext uri="{FF2B5EF4-FFF2-40B4-BE49-F238E27FC236}">
                <a16:creationId xmlns:a16="http://schemas.microsoft.com/office/drawing/2014/main" id="{F84EAF88-CD5B-8564-7F80-3C1D1D00506A}"/>
              </a:ext>
            </a:extLst>
          </p:cNvPr>
          <p:cNvGrpSpPr>
            <a:grpSpLocks/>
          </p:cNvGrpSpPr>
          <p:nvPr/>
        </p:nvGrpSpPr>
        <p:grpSpPr bwMode="auto">
          <a:xfrm>
            <a:off x="8431595" y="3547802"/>
            <a:ext cx="2504668" cy="1707160"/>
            <a:chOff x="9360830" y="2537513"/>
            <a:chExt cx="2222340" cy="1514449"/>
          </a:xfrm>
        </p:grpSpPr>
        <p:sp>
          <p:nvSpPr>
            <p:cNvPr id="16399" name="DaycovalInfos">
              <a:extLst>
                <a:ext uri="{FF2B5EF4-FFF2-40B4-BE49-F238E27FC236}">
                  <a16:creationId xmlns:a16="http://schemas.microsoft.com/office/drawing/2014/main" id="{431B92AF-8AD3-A9E6-9129-B05A643D32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60830" y="3577944"/>
              <a:ext cx="2222340" cy="474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13400" tIns="56685" rIns="113400" bIns="56685">
              <a:spAutoFit/>
            </a:bodyPr>
            <a:lstStyle>
              <a:lvl1pPr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/>
              <a:r>
                <a:rPr lang="pt-BR" altLang="pt-BR" sz="1364">
                  <a:solidFill>
                    <a:srgbClr val="575756"/>
                  </a:solidFill>
                  <a:latin typeface="Montserrat" panose="00000500000000000000" pitchFamily="2" charset="77"/>
                  <a:sym typeface="Montserrat" panose="00000500000000000000" pitchFamily="2" charset="77"/>
                </a:rPr>
                <a:t>22 anos de mercado</a:t>
              </a:r>
              <a:endParaRPr lang="pt-BR" altLang="pt-BR" sz="1737"/>
            </a:p>
            <a:p>
              <a:pPr eaLnBrk="1" hangingPunct="1"/>
              <a:r>
                <a:rPr lang="pt-BR" altLang="pt-BR" sz="1364">
                  <a:solidFill>
                    <a:srgbClr val="575756"/>
                  </a:solidFill>
                  <a:latin typeface="Montserrat" panose="00000500000000000000" pitchFamily="2" charset="77"/>
                  <a:sym typeface="Montserrat" panose="00000500000000000000" pitchFamily="2" charset="77"/>
                </a:rPr>
                <a:t>25,7  bilhões sob gestão*</a:t>
              </a:r>
              <a:endParaRPr lang="pt-BR" altLang="pt-BR" sz="1737"/>
            </a:p>
          </p:txBody>
        </p:sp>
        <p:pic>
          <p:nvPicPr>
            <p:cNvPr id="16400" name="DaycovalIMG">
              <a:extLst>
                <a:ext uri="{FF2B5EF4-FFF2-40B4-BE49-F238E27FC236}">
                  <a16:creationId xmlns:a16="http://schemas.microsoft.com/office/drawing/2014/main" id="{F14133FC-41F0-67A3-2AC6-5E94E464B28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60831" y="2537513"/>
              <a:ext cx="1790705" cy="1189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389" name="Tarpon">
            <a:extLst>
              <a:ext uri="{FF2B5EF4-FFF2-40B4-BE49-F238E27FC236}">
                <a16:creationId xmlns:a16="http://schemas.microsoft.com/office/drawing/2014/main" id="{64DE91D1-BB55-28AC-09A3-34D71F03E490}"/>
              </a:ext>
            </a:extLst>
          </p:cNvPr>
          <p:cNvGrpSpPr>
            <a:grpSpLocks/>
          </p:cNvGrpSpPr>
          <p:nvPr/>
        </p:nvGrpSpPr>
        <p:grpSpPr bwMode="auto">
          <a:xfrm>
            <a:off x="5997814" y="3866794"/>
            <a:ext cx="2274287" cy="1342835"/>
            <a:chOff x="7352032" y="2821211"/>
            <a:chExt cx="2018100" cy="1190831"/>
          </a:xfrm>
        </p:grpSpPr>
        <p:sp>
          <p:nvSpPr>
            <p:cNvPr id="16397" name="TarponInfos">
              <a:extLst>
                <a:ext uri="{FF2B5EF4-FFF2-40B4-BE49-F238E27FC236}">
                  <a16:creationId xmlns:a16="http://schemas.microsoft.com/office/drawing/2014/main" id="{B950F49F-97CB-F092-5F25-4759F3663D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2032" y="3538191"/>
              <a:ext cx="2018100" cy="473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13400" tIns="56685" rIns="113400" bIns="56685">
              <a:spAutoFit/>
            </a:bodyPr>
            <a:lstStyle>
              <a:lvl1pPr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/>
              <a:r>
                <a:rPr lang="pt-BR" altLang="pt-BR" sz="1364">
                  <a:solidFill>
                    <a:srgbClr val="575756"/>
                  </a:solidFill>
                  <a:latin typeface="Montserrat" panose="00000500000000000000" pitchFamily="2" charset="77"/>
                  <a:sym typeface="Montserrat" panose="00000500000000000000" pitchFamily="2" charset="77"/>
                </a:rPr>
                <a:t>24 anos de mercado</a:t>
              </a:r>
              <a:endParaRPr lang="pt-BR" altLang="pt-BR" sz="1737"/>
            </a:p>
            <a:p>
              <a:pPr eaLnBrk="1" hangingPunct="1"/>
              <a:r>
                <a:rPr lang="pt-BR" altLang="pt-BR" sz="1364">
                  <a:solidFill>
                    <a:srgbClr val="575756"/>
                  </a:solidFill>
                  <a:latin typeface="Montserrat" panose="00000500000000000000" pitchFamily="2" charset="77"/>
                  <a:sym typeface="Montserrat" panose="00000500000000000000" pitchFamily="2" charset="77"/>
                </a:rPr>
                <a:t>8,5 bilhões sob gestão*</a:t>
              </a:r>
              <a:endParaRPr lang="pt-BR" altLang="pt-BR" sz="1737"/>
            </a:p>
          </p:txBody>
        </p:sp>
        <p:pic>
          <p:nvPicPr>
            <p:cNvPr id="16398" name="TarponIMG" descr="https://dolarbills.com/wp-content/uploads/2023/10/WhatsApp_Image_2023-10-06_at_17.31.58-e1696876317782.jpeg">
              <a:extLst>
                <a:ext uri="{FF2B5EF4-FFF2-40B4-BE49-F238E27FC236}">
                  <a16:creationId xmlns:a16="http://schemas.microsoft.com/office/drawing/2014/main" id="{A4148BDF-3244-BBA9-7A7C-5C143998B1B8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89731" y="2821211"/>
              <a:ext cx="1798855" cy="621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390" name="Guepardo">
            <a:extLst>
              <a:ext uri="{FF2B5EF4-FFF2-40B4-BE49-F238E27FC236}">
                <a16:creationId xmlns:a16="http://schemas.microsoft.com/office/drawing/2014/main" id="{8098A704-1077-A11A-BE86-106721120FB1}"/>
              </a:ext>
            </a:extLst>
          </p:cNvPr>
          <p:cNvGrpSpPr>
            <a:grpSpLocks/>
          </p:cNvGrpSpPr>
          <p:nvPr/>
        </p:nvGrpSpPr>
        <p:grpSpPr bwMode="auto">
          <a:xfrm>
            <a:off x="3300175" y="3975095"/>
            <a:ext cx="2404246" cy="1295620"/>
            <a:chOff x="4967857" y="2912720"/>
            <a:chExt cx="2132324" cy="1149275"/>
          </a:xfrm>
        </p:grpSpPr>
        <p:sp>
          <p:nvSpPr>
            <p:cNvPr id="16395" name="GuepardoInfos">
              <a:extLst>
                <a:ext uri="{FF2B5EF4-FFF2-40B4-BE49-F238E27FC236}">
                  <a16:creationId xmlns:a16="http://schemas.microsoft.com/office/drawing/2014/main" id="{91A55A1B-3FA8-C5B9-553D-8BDDEB5A42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67857" y="3588014"/>
              <a:ext cx="2132324" cy="473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13400" tIns="56685" rIns="113400" bIns="56685">
              <a:spAutoFit/>
            </a:bodyPr>
            <a:lstStyle>
              <a:lvl1pPr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1pPr>
              <a:lvl2pPr marL="742950" indent="-285750"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2pPr>
              <a:lvl3pPr marL="1143000" indent="-228600"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3pPr>
              <a:lvl4pPr marL="1600200" indent="-228600"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4pPr>
              <a:lvl5pPr marL="2057400" indent="-228600"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4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  <a:sym typeface="Arial" panose="020B0604020202020204" pitchFamily="34" charset="0"/>
                </a:defRPr>
              </a:lvl9pPr>
            </a:lstStyle>
            <a:p>
              <a:pPr eaLnBrk="1" hangingPunct="1"/>
              <a:r>
                <a:rPr lang="pt-BR" altLang="pt-BR" sz="1364">
                  <a:solidFill>
                    <a:srgbClr val="575756"/>
                  </a:solidFill>
                  <a:latin typeface="Montserrat" panose="00000500000000000000" pitchFamily="2" charset="77"/>
                  <a:sym typeface="Montserrat" panose="00000500000000000000" pitchFamily="2" charset="77"/>
                </a:rPr>
                <a:t>22 anos de mercado</a:t>
              </a:r>
              <a:endParaRPr lang="pt-BR" altLang="pt-BR" sz="1737"/>
            </a:p>
            <a:p>
              <a:pPr eaLnBrk="1" hangingPunct="1"/>
              <a:r>
                <a:rPr lang="pt-BR" altLang="pt-BR" sz="1364">
                  <a:solidFill>
                    <a:srgbClr val="575756"/>
                  </a:solidFill>
                  <a:latin typeface="Montserrat" panose="00000500000000000000" pitchFamily="2" charset="77"/>
                  <a:sym typeface="Montserrat" panose="00000500000000000000" pitchFamily="2" charset="77"/>
                </a:rPr>
                <a:t>6 bilhões sob gestão*</a:t>
              </a:r>
              <a:endParaRPr lang="pt-BR" altLang="pt-BR" sz="1737"/>
            </a:p>
          </p:txBody>
        </p:sp>
        <p:pic>
          <p:nvPicPr>
            <p:cNvPr id="16396" name="GuepardoIMG" descr="https://dolarbills.com/wp-content/uploads/2022/04/Ativo-13-e1659615166602.png">
              <a:extLst>
                <a:ext uri="{FF2B5EF4-FFF2-40B4-BE49-F238E27FC236}">
                  <a16:creationId xmlns:a16="http://schemas.microsoft.com/office/drawing/2014/main" id="{023C6B38-D934-9219-7BCD-F896B15A4F5F}"/>
                </a:ext>
              </a:extLst>
            </p:cNvPr>
            <p:cNvPicPr preferRelativeResize="0"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83640" y="2912720"/>
              <a:ext cx="2002371" cy="4387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391" name="BCInfos">
            <a:extLst>
              <a:ext uri="{FF2B5EF4-FFF2-40B4-BE49-F238E27FC236}">
                <a16:creationId xmlns:a16="http://schemas.microsoft.com/office/drawing/2014/main" id="{8E329752-9681-E78D-0FD6-48D67C637B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6126" y="4731221"/>
            <a:ext cx="2386523" cy="53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3400" tIns="56685" rIns="113400" bIns="56685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r>
              <a:rPr lang="pt-BR" altLang="pt-BR" sz="1364">
                <a:solidFill>
                  <a:srgbClr val="575756"/>
                </a:solidFill>
                <a:latin typeface="Montserrat" panose="00000500000000000000" pitchFamily="2" charset="77"/>
                <a:sym typeface="Montserrat" panose="00000500000000000000" pitchFamily="2" charset="77"/>
              </a:rPr>
              <a:t>18 anos de mercado</a:t>
            </a:r>
            <a:endParaRPr lang="pt-BR" altLang="pt-BR" sz="1737"/>
          </a:p>
          <a:p>
            <a:pPr eaLnBrk="1" hangingPunct="1"/>
            <a:r>
              <a:rPr lang="pt-BR" altLang="pt-BR" sz="1364">
                <a:solidFill>
                  <a:srgbClr val="575756"/>
                </a:solidFill>
                <a:latin typeface="Montserrat" panose="00000500000000000000" pitchFamily="2" charset="77"/>
                <a:sym typeface="Montserrat" panose="00000500000000000000" pitchFamily="2" charset="77"/>
              </a:rPr>
              <a:t>1,6 bilhões sob gestão*</a:t>
            </a:r>
            <a:endParaRPr lang="pt-BR" altLang="pt-BR" sz="1737"/>
          </a:p>
        </p:txBody>
      </p:sp>
      <p:pic>
        <p:nvPicPr>
          <p:cNvPr id="16392" name="Picture 2">
            <a:extLst>
              <a:ext uri="{FF2B5EF4-FFF2-40B4-BE49-F238E27FC236}">
                <a16:creationId xmlns:a16="http://schemas.microsoft.com/office/drawing/2014/main" id="{27008AF5-FEC8-558B-925B-FB7FE752F4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0975" y="3955404"/>
            <a:ext cx="2790184" cy="513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3" name="DaycovalInfos">
            <a:extLst>
              <a:ext uri="{FF2B5EF4-FFF2-40B4-BE49-F238E27FC236}">
                <a16:creationId xmlns:a16="http://schemas.microsoft.com/office/drawing/2014/main" id="{D70FA5D9-B467-F16F-10AB-4CE2184AD3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90975" y="4707592"/>
            <a:ext cx="4292592" cy="53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3400" tIns="56685" rIns="113400" bIns="56685">
            <a:spAutoFit/>
          </a:bodyPr>
          <a:lstStyle>
            <a:lvl1pPr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742950" indent="-28575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1430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6002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057400" indent="-228600"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4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pPr eaLnBrk="1" hangingPunct="1"/>
            <a:r>
              <a:rPr lang="pt-BR" altLang="pt-BR" sz="1364">
                <a:solidFill>
                  <a:srgbClr val="575756"/>
                </a:solidFill>
                <a:latin typeface="Montserrat" panose="00000500000000000000" pitchFamily="2" charset="77"/>
                <a:sym typeface="Montserrat" panose="00000500000000000000" pitchFamily="2" charset="77"/>
              </a:rPr>
              <a:t>+140 anos de mercado</a:t>
            </a:r>
          </a:p>
          <a:p>
            <a:pPr eaLnBrk="1" hangingPunct="1"/>
            <a:r>
              <a:rPr lang="pt-BR" altLang="pt-BR" sz="1364">
                <a:solidFill>
                  <a:srgbClr val="575756"/>
                </a:solidFill>
                <a:latin typeface="Montserrat" panose="00000500000000000000" pitchFamily="2" charset="77"/>
                <a:sym typeface="Montserrat" panose="00000500000000000000" pitchFamily="2" charset="77"/>
              </a:rPr>
              <a:t>270 Trilhões negociados na corretora em 2024</a:t>
            </a:r>
            <a:endParaRPr lang="pt-BR" altLang="pt-BR" sz="1737"/>
          </a:p>
        </p:txBody>
      </p:sp>
      <p:pic>
        <p:nvPicPr>
          <p:cNvPr id="16394" name="Picture 2" descr="Brasil Capital">
            <a:extLst>
              <a:ext uri="{FF2B5EF4-FFF2-40B4-BE49-F238E27FC236}">
                <a16:creationId xmlns:a16="http://schemas.microsoft.com/office/drawing/2014/main" id="{F70DE17A-05B5-3940-BA24-B7DA6CC92C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921" y="3778186"/>
            <a:ext cx="1654026" cy="89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827</TotalTime>
  <Words>945</Words>
  <Application>Microsoft Macintosh PowerPoint</Application>
  <PresentationFormat>Personalizar</PresentationFormat>
  <Paragraphs>186</Paragraphs>
  <Slides>35</Slides>
  <Notes>8</Notes>
  <HiddenSlides>0</HiddenSlides>
  <MMClips>0</MMClips>
  <ScaleCrop>false</ScaleCrop>
  <HeadingPairs>
    <vt:vector size="6" baseType="variant">
      <vt:variant>
        <vt:lpstr>Fontes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35</vt:i4>
      </vt:variant>
    </vt:vector>
  </HeadingPairs>
  <TitlesOfParts>
    <vt:vector size="45" baseType="lpstr">
      <vt:lpstr>Aptos</vt:lpstr>
      <vt:lpstr>Aptos Narrow</vt:lpstr>
      <vt:lpstr>Arial</vt:lpstr>
      <vt:lpstr>Calibri</vt:lpstr>
      <vt:lpstr>Montserrat</vt:lpstr>
      <vt:lpstr>Noto Serif</vt:lpstr>
      <vt:lpstr>Playfair Display SC</vt:lpstr>
      <vt:lpstr>Times New Roman</vt:lpstr>
      <vt:lpstr>Trebuchet MS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Notebook Profissonal</dc:creator>
  <cp:lastModifiedBy>Gustavo</cp:lastModifiedBy>
  <cp:revision>35</cp:revision>
  <dcterms:created xsi:type="dcterms:W3CDTF">2023-01-16T17:00:17Z</dcterms:created>
  <dcterms:modified xsi:type="dcterms:W3CDTF">2026-04-08T13:45:06Z</dcterms:modified>
</cp:coreProperties>
</file>